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  <p:sldMasterId id="214748366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Playfair Display"/>
      <p:regular r:id="rId34"/>
      <p:bold r:id="rId35"/>
      <p:italic r:id="rId36"/>
      <p:boldItalic r:id="rId37"/>
    </p:embeddedFont>
    <p:embeddedFont>
      <p:font typeface="Quattrocento Sans"/>
      <p:regular r:id="rId38"/>
      <p:bold r:id="rId39"/>
      <p:italic r:id="rId40"/>
      <p:boldItalic r:id="rId41"/>
    </p:embeddedFont>
    <p:embeddedFont>
      <p:font typeface="Tino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552535-0864-423B-8580-CF0D9D85D13D}">
  <a:tblStyle styleId="{E8552535-0864-423B-8580-CF0D9D85D13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italic.fntdata"/><Relationship Id="rId20" Type="http://schemas.openxmlformats.org/officeDocument/2006/relationships/slide" Target="slides/slide13.xml"/><Relationship Id="rId42" Type="http://schemas.openxmlformats.org/officeDocument/2006/relationships/font" Target="fonts/Tinos-regular.fntdata"/><Relationship Id="rId41" Type="http://schemas.openxmlformats.org/officeDocument/2006/relationships/font" Target="fonts/QuattrocentoSans-boldItalic.fntdata"/><Relationship Id="rId22" Type="http://schemas.openxmlformats.org/officeDocument/2006/relationships/slide" Target="slides/slide15.xml"/><Relationship Id="rId44" Type="http://schemas.openxmlformats.org/officeDocument/2006/relationships/font" Target="fonts/Tinos-italic.fntdata"/><Relationship Id="rId21" Type="http://schemas.openxmlformats.org/officeDocument/2006/relationships/slide" Target="slides/slide14.xml"/><Relationship Id="rId43" Type="http://schemas.openxmlformats.org/officeDocument/2006/relationships/font" Target="fonts/Tinos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45" Type="http://schemas.openxmlformats.org/officeDocument/2006/relationships/font" Target="fonts/Tino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PlayfairDisplay-bold.fntdata"/><Relationship Id="rId12" Type="http://schemas.openxmlformats.org/officeDocument/2006/relationships/slide" Target="slides/slide5.xml"/><Relationship Id="rId34" Type="http://schemas.openxmlformats.org/officeDocument/2006/relationships/font" Target="fonts/PlayfairDisplay-regular.fntdata"/><Relationship Id="rId15" Type="http://schemas.openxmlformats.org/officeDocument/2006/relationships/slide" Target="slides/slide8.xml"/><Relationship Id="rId37" Type="http://schemas.openxmlformats.org/officeDocument/2006/relationships/font" Target="fonts/PlayfairDisplay-boldItalic.fntdata"/><Relationship Id="rId14" Type="http://schemas.openxmlformats.org/officeDocument/2006/relationships/slide" Target="slides/slide7.xml"/><Relationship Id="rId36" Type="http://schemas.openxmlformats.org/officeDocument/2006/relationships/font" Target="fonts/PlayfairDisplay-italic.fntdata"/><Relationship Id="rId17" Type="http://schemas.openxmlformats.org/officeDocument/2006/relationships/slide" Target="slides/slide10.xml"/><Relationship Id="rId39" Type="http://schemas.openxmlformats.org/officeDocument/2006/relationships/font" Target="fonts/QuattrocentoSans-bold.fntdata"/><Relationship Id="rId16" Type="http://schemas.openxmlformats.org/officeDocument/2006/relationships/slide" Target="slides/slide9.xml"/><Relationship Id="rId38" Type="http://schemas.openxmlformats.org/officeDocument/2006/relationships/font" Target="fonts/QuattrocentoSans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349ab89430_2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1349ab89430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49ab89430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349ab89430_2_1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49ab89430_2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1349ab89430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49ab89430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349ab89430_2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49ab89430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349ab89430_2_2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49ab89430_13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1349ab89430_1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49ab89430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349ab89430_2_2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49ab89430_2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349ab89430_2_2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49ab89430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349ab89430_2_2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49ab89430_1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349ab89430_13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49ab89430_13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1349ab89430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49ab89430_2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1349ab89430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49ab89430_2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1349ab89430_2_3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4a0dff35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134a0dff350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34a0dff35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34a0dff350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49ab89430_2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349ab89430_2_3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49ab89430_2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1349ab89430_2_3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4a0dff35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134a0dff350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34a0dff35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34a0dff350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49ab89430_2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1349ab89430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49ab89430_2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1349ab89430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49ab89430_2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1349ab89430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49ab89430_2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349ab89430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49ab89430_2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1349ab89430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49ab89430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349ab89430_2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49ab89430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349ab89430_2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ganic-01.png" id="55" name="Google Shape;55;p14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2022375" y="1022175"/>
            <a:ext cx="5099400" cy="3135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rotWithShape="0" algn="bl" dir="2700000" dist="104775">
              <a:srgbClr val="20124D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2510400" y="2092225"/>
            <a:ext cx="4123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4162050" y="756837"/>
            <a:ext cx="819900" cy="8199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2700000" dist="104775">
              <a:srgbClr val="20124D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ganic-02.png" id="60" name="Google Shape;60;p15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/>
          <p:nvPr/>
        </p:nvSpPr>
        <p:spPr>
          <a:xfrm>
            <a:off x="2066125" y="715358"/>
            <a:ext cx="6596700" cy="391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rotWithShape="0" algn="bl" dir="2700000" dist="104775">
              <a:srgbClr val="20124D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404975" y="441142"/>
            <a:ext cx="1980300" cy="1980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rotWithShape="0" algn="bl" dir="2700000" dist="104775">
              <a:srgbClr val="20124D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534610" y="541179"/>
            <a:ext cx="1613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2757725" y="1123950"/>
            <a:ext cx="2700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5620903" y="1123950"/>
            <a:ext cx="2700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Title only">
  <p:cSld name="TITLE_ONLY_1"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ganic-01.png" id="68" name="Google Shape;68;p16"/>
          <p:cNvPicPr preferRelativeResize="0"/>
          <p:nvPr/>
        </p:nvPicPr>
        <p:blipFill rotWithShape="1">
          <a:blip r:embed="rId2">
            <a:alphaModFix amt="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/>
          <p:nvPr/>
        </p:nvSpPr>
        <p:spPr>
          <a:xfrm>
            <a:off x="404975" y="441145"/>
            <a:ext cx="1980300" cy="67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rotWithShape="0" algn="bl" dir="2700000" dist="104775">
              <a:srgbClr val="20124D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404975" y="441150"/>
            <a:ext cx="18324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zigzag">
  <p:cSld name="BLANK_1_1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ganic-03.png" id="73" name="Google Shape;73;p1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3F3F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▹"/>
              <a:defRPr b="0" i="0" sz="3000" u="none" cap="none" strike="noStrik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▸"/>
              <a:defRPr b="0" i="0" sz="2400" u="none" cap="none" strike="noStrik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◦"/>
              <a:defRPr b="0" i="0" sz="2400" u="none" cap="none" strike="noStrik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●"/>
              <a:defRPr b="0" i="0" sz="1800" u="none" cap="none" strike="noStrik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○"/>
              <a:defRPr b="0" i="0" sz="1800" u="none" cap="none" strike="noStrik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■"/>
              <a:defRPr b="0" i="0" sz="1800" u="none" cap="none" strike="noStrik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●"/>
              <a:defRPr b="0" i="0" sz="1800" u="none" cap="none" strike="noStrik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○"/>
              <a:defRPr b="0" i="0" sz="1800" u="none" cap="none" strike="noStrik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■"/>
              <a:defRPr b="0" i="0" sz="1800" u="none" cap="none" strike="noStrik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>
            <a:off x="2510400" y="2092225"/>
            <a:ext cx="4123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i="0" lang="zh-TW">
                <a:latin typeface="Arial"/>
                <a:ea typeface="Arial"/>
                <a:cs typeface="Arial"/>
                <a:sym typeface="Arial"/>
              </a:rPr>
              <a:t>資料庫範例－</a:t>
            </a:r>
            <a:br>
              <a:rPr i="0" lang="zh-TW">
                <a:latin typeface="Arial"/>
                <a:ea typeface="Arial"/>
                <a:cs typeface="Arial"/>
                <a:sym typeface="Arial"/>
              </a:rPr>
            </a:br>
            <a:r>
              <a:rPr i="0" lang="zh-TW">
                <a:latin typeface="Quattrocento Sans"/>
                <a:ea typeface="Quattrocento Sans"/>
                <a:cs typeface="Quattrocento Sans"/>
                <a:sym typeface="Quattrocento Sans"/>
              </a:rPr>
              <a:t>Mistermorden</a:t>
            </a:r>
            <a:endParaRPr i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0" name="Google Shape;8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7629" y="738252"/>
            <a:ext cx="667373" cy="866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 rotWithShape="1">
          <a:blip r:embed="rId3">
            <a:alphaModFix/>
          </a:blip>
          <a:srcRect b="4445" l="27969" r="30107" t="11806"/>
          <a:stretch/>
        </p:blipFill>
        <p:spPr>
          <a:xfrm>
            <a:off x="2715706" y="735866"/>
            <a:ext cx="3712588" cy="417189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3877395" y="235744"/>
            <a:ext cx="138921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聯繫我們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411126" y="439479"/>
            <a:ext cx="1991485" cy="19776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0" lang="zh-TW" sz="2800">
                <a:latin typeface="Arial"/>
                <a:ea typeface="Arial"/>
                <a:cs typeface="Arial"/>
                <a:sym typeface="Arial"/>
              </a:rPr>
              <a:t>資料需求</a:t>
            </a:r>
            <a:br>
              <a:rPr i="0" lang="zh-TW" sz="2800">
                <a:latin typeface="Arial"/>
                <a:ea typeface="Arial"/>
                <a:cs typeface="Arial"/>
                <a:sym typeface="Arial"/>
              </a:rPr>
            </a:br>
            <a:r>
              <a:rPr i="0" lang="zh-TW" sz="2800">
                <a:latin typeface="Arial"/>
                <a:ea typeface="Arial"/>
                <a:cs typeface="Arial"/>
                <a:sym typeface="Arial"/>
              </a:rPr>
              <a:t>說明</a:t>
            </a:r>
            <a:endParaRPr i="0"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2464626" y="1429200"/>
            <a:ext cx="6171600" cy="3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商品:包含商品編號(唯一)、定價、款式、簡介、名稱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會員:包含身份證字號(唯一)、會員編號(唯一)、生日、手機號碼、地址、E-MAIL、密碼、姓名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交易:包含訂單編號(唯一)、交易時間、付款方式、取貨方式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▹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購物車:包含會員編號(唯一)及生成時間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2464627" y="864781"/>
            <a:ext cx="60921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rgbClr val="4D4A56"/>
                </a:solidFill>
                <a:latin typeface="Arial"/>
                <a:ea typeface="Arial"/>
                <a:cs typeface="Arial"/>
                <a:sym typeface="Arial"/>
              </a:rPr>
              <a:t>屬性資料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/>
          <p:nvPr/>
        </p:nvSpPr>
        <p:spPr>
          <a:xfrm>
            <a:off x="6280963" y="2221665"/>
            <a:ext cx="1481209" cy="871535"/>
          </a:xfrm>
          <a:prstGeom prst="diamond">
            <a:avLst/>
          </a:prstGeom>
          <a:solidFill>
            <a:schemeClr val="accent6"/>
          </a:solidFill>
          <a:ln cap="flat" cmpd="sng" w="25400">
            <a:solidFill>
              <a:srgbClr val="A38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有</a:t>
            </a:r>
            <a:endParaRPr/>
          </a:p>
        </p:txBody>
      </p:sp>
      <p:sp>
        <p:nvSpPr>
          <p:cNvPr id="190" name="Google Shape;190;p29"/>
          <p:cNvSpPr/>
          <p:nvPr/>
        </p:nvSpPr>
        <p:spPr>
          <a:xfrm>
            <a:off x="5126774" y="1609281"/>
            <a:ext cx="1269488" cy="850361"/>
          </a:xfrm>
          <a:prstGeom prst="diamond">
            <a:avLst/>
          </a:prstGeom>
          <a:solidFill>
            <a:schemeClr val="accent6"/>
          </a:solidFill>
          <a:ln cap="flat" cmpd="sng" w="25400">
            <a:solidFill>
              <a:srgbClr val="A38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有</a:t>
            </a:r>
            <a:endParaRPr/>
          </a:p>
        </p:txBody>
      </p:sp>
      <p:sp>
        <p:nvSpPr>
          <p:cNvPr id="191" name="Google Shape;191;p29"/>
          <p:cNvSpPr txBox="1"/>
          <p:nvPr/>
        </p:nvSpPr>
        <p:spPr>
          <a:xfrm>
            <a:off x="2246305" y="1701331"/>
            <a:ext cx="3567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29"/>
          <p:cNvCxnSpPr/>
          <p:nvPr/>
        </p:nvCxnSpPr>
        <p:spPr>
          <a:xfrm rot="10800000">
            <a:off x="7601815" y="2657072"/>
            <a:ext cx="503281" cy="348301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29"/>
          <p:cNvCxnSpPr>
            <a:endCxn id="194" idx="2"/>
          </p:cNvCxnSpPr>
          <p:nvPr/>
        </p:nvCxnSpPr>
        <p:spPr>
          <a:xfrm flipH="1" rot="10800000">
            <a:off x="4290870" y="4186081"/>
            <a:ext cx="375000" cy="1953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29"/>
          <p:cNvCxnSpPr/>
          <p:nvPr/>
        </p:nvCxnSpPr>
        <p:spPr>
          <a:xfrm flipH="1" rot="10800000">
            <a:off x="2982261" y="2752410"/>
            <a:ext cx="1455687" cy="851581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29"/>
          <p:cNvCxnSpPr/>
          <p:nvPr/>
        </p:nvCxnSpPr>
        <p:spPr>
          <a:xfrm flipH="1" rot="10800000">
            <a:off x="4906391" y="1436723"/>
            <a:ext cx="1783784" cy="960154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29"/>
          <p:cNvCxnSpPr/>
          <p:nvPr/>
        </p:nvCxnSpPr>
        <p:spPr>
          <a:xfrm>
            <a:off x="2805572" y="1403956"/>
            <a:ext cx="3709401" cy="2309381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" name="Google Shape;198;p29"/>
          <p:cNvCxnSpPr/>
          <p:nvPr/>
        </p:nvCxnSpPr>
        <p:spPr>
          <a:xfrm>
            <a:off x="4973441" y="1148135"/>
            <a:ext cx="1307522" cy="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" name="Google Shape;199;p29"/>
          <p:cNvCxnSpPr>
            <a:stCxn id="200" idx="2"/>
          </p:cNvCxnSpPr>
          <p:nvPr/>
        </p:nvCxnSpPr>
        <p:spPr>
          <a:xfrm>
            <a:off x="6925536" y="1411761"/>
            <a:ext cx="0" cy="9630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29"/>
          <p:cNvCxnSpPr/>
          <p:nvPr/>
        </p:nvCxnSpPr>
        <p:spPr>
          <a:xfrm>
            <a:off x="6925536" y="2994510"/>
            <a:ext cx="0" cy="747861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2" name="Google Shape;202;p29"/>
          <p:cNvCxnSpPr/>
          <p:nvPr/>
        </p:nvCxnSpPr>
        <p:spPr>
          <a:xfrm>
            <a:off x="2680939" y="1268577"/>
            <a:ext cx="0" cy="1106243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3" name="Google Shape;203;p29"/>
          <p:cNvCxnSpPr/>
          <p:nvPr/>
        </p:nvCxnSpPr>
        <p:spPr>
          <a:xfrm>
            <a:off x="2805572" y="2571750"/>
            <a:ext cx="0" cy="1106243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" name="Google Shape;204;p29"/>
          <p:cNvCxnSpPr/>
          <p:nvPr/>
        </p:nvCxnSpPr>
        <p:spPr>
          <a:xfrm>
            <a:off x="2593699" y="2571750"/>
            <a:ext cx="0" cy="1106243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" name="Google Shape;205;p29"/>
          <p:cNvCxnSpPr/>
          <p:nvPr/>
        </p:nvCxnSpPr>
        <p:spPr>
          <a:xfrm>
            <a:off x="3068413" y="3940050"/>
            <a:ext cx="1140067" cy="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" name="Google Shape;206;p29"/>
          <p:cNvCxnSpPr/>
          <p:nvPr/>
        </p:nvCxnSpPr>
        <p:spPr>
          <a:xfrm>
            <a:off x="5097588" y="3862297"/>
            <a:ext cx="1688792" cy="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" name="Google Shape;207;p29"/>
          <p:cNvCxnSpPr/>
          <p:nvPr/>
        </p:nvCxnSpPr>
        <p:spPr>
          <a:xfrm>
            <a:off x="3068413" y="3742371"/>
            <a:ext cx="1140067" cy="963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29"/>
          <p:cNvCxnSpPr>
            <a:stCxn id="209" idx="3"/>
            <a:endCxn id="210" idx="1"/>
          </p:cNvCxnSpPr>
          <p:nvPr/>
        </p:nvCxnSpPr>
        <p:spPr>
          <a:xfrm>
            <a:off x="3186769" y="1050669"/>
            <a:ext cx="868800" cy="183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5055507" y="943497"/>
            <a:ext cx="1225456" cy="1104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" name="Google Shape;212;p29"/>
          <p:cNvSpPr/>
          <p:nvPr/>
        </p:nvSpPr>
        <p:spPr>
          <a:xfrm>
            <a:off x="3991459" y="647962"/>
            <a:ext cx="1271599" cy="836304"/>
          </a:xfrm>
          <a:prstGeom prst="diamond">
            <a:avLst/>
          </a:prstGeom>
          <a:solidFill>
            <a:schemeClr val="accent6"/>
          </a:solidFill>
          <a:ln cap="flat" cmpd="sng" w="25400">
            <a:solidFill>
              <a:srgbClr val="A38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有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4" name="Google Shape;214;p29"/>
          <p:cNvSpPr/>
          <p:nvPr/>
        </p:nvSpPr>
        <p:spPr>
          <a:xfrm>
            <a:off x="6344228" y="3648774"/>
            <a:ext cx="1162616" cy="582553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AFA2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商品</a:t>
            </a:r>
            <a:endParaRPr/>
          </a:p>
        </p:txBody>
      </p:sp>
      <p:sp>
        <p:nvSpPr>
          <p:cNvPr id="209" name="Google Shape;209;p29"/>
          <p:cNvSpPr/>
          <p:nvPr/>
        </p:nvSpPr>
        <p:spPr>
          <a:xfrm>
            <a:off x="2162291" y="707688"/>
            <a:ext cx="1024478" cy="685962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AFA2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會員</a:t>
            </a:r>
            <a:endParaRPr/>
          </a:p>
        </p:txBody>
      </p:sp>
      <p:sp>
        <p:nvSpPr>
          <p:cNvPr id="215" name="Google Shape;215;p29"/>
          <p:cNvSpPr/>
          <p:nvPr/>
        </p:nvSpPr>
        <p:spPr>
          <a:xfrm>
            <a:off x="6396262" y="813667"/>
            <a:ext cx="1086027" cy="477288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AFA2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購物車</a:t>
            </a:r>
            <a:endParaRPr/>
          </a:p>
        </p:txBody>
      </p:sp>
      <p:sp>
        <p:nvSpPr>
          <p:cNvPr id="200" name="Google Shape;200;p29"/>
          <p:cNvSpPr/>
          <p:nvPr/>
        </p:nvSpPr>
        <p:spPr>
          <a:xfrm>
            <a:off x="6312808" y="700376"/>
            <a:ext cx="1225456" cy="711385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9"/>
          <p:cNvSpPr/>
          <p:nvPr/>
        </p:nvSpPr>
        <p:spPr>
          <a:xfrm>
            <a:off x="2211236" y="3601505"/>
            <a:ext cx="870976" cy="683373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AFA2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交易</a:t>
            </a:r>
            <a:endParaRPr/>
          </a:p>
        </p:txBody>
      </p:sp>
      <p:sp>
        <p:nvSpPr>
          <p:cNvPr id="210" name="Google Shape;210;p29"/>
          <p:cNvSpPr/>
          <p:nvPr/>
        </p:nvSpPr>
        <p:spPr>
          <a:xfrm>
            <a:off x="4055537" y="707688"/>
            <a:ext cx="1104344" cy="722476"/>
          </a:xfrm>
          <a:prstGeom prst="diamond">
            <a:avLst/>
          </a:prstGeom>
          <a:solidFill>
            <a:schemeClr val="accent6"/>
          </a:solidFill>
          <a:ln cap="flat" cmpd="sng" w="25400">
            <a:solidFill>
              <a:srgbClr val="A38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有</a:t>
            </a: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2175012" y="2140419"/>
            <a:ext cx="1092579" cy="765577"/>
          </a:xfrm>
          <a:prstGeom prst="diamond">
            <a:avLst/>
          </a:prstGeom>
          <a:solidFill>
            <a:schemeClr val="accent6"/>
          </a:solidFill>
          <a:ln cap="flat" cmpd="sng" w="25400">
            <a:solidFill>
              <a:srgbClr val="A38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確認</a:t>
            </a: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6483177" y="2325225"/>
            <a:ext cx="1110048" cy="669285"/>
          </a:xfrm>
          <a:prstGeom prst="diamond">
            <a:avLst/>
          </a:prstGeom>
          <a:solidFill>
            <a:schemeClr val="accent6"/>
          </a:solidFill>
          <a:ln cap="flat" cmpd="sng" w="25400">
            <a:solidFill>
              <a:srgbClr val="A38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訂購</a:t>
            </a:r>
            <a:endParaRPr/>
          </a:p>
        </p:txBody>
      </p:sp>
      <p:sp>
        <p:nvSpPr>
          <p:cNvPr id="194" name="Google Shape;194;p29"/>
          <p:cNvSpPr/>
          <p:nvPr/>
        </p:nvSpPr>
        <p:spPr>
          <a:xfrm>
            <a:off x="3985645" y="3420504"/>
            <a:ext cx="1360449" cy="765577"/>
          </a:xfrm>
          <a:prstGeom prst="diamond">
            <a:avLst/>
          </a:prstGeom>
          <a:solidFill>
            <a:schemeClr val="accent6"/>
          </a:solidFill>
          <a:ln cap="flat" cmpd="sng" w="25400">
            <a:solidFill>
              <a:srgbClr val="A38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紀錄</a:t>
            </a: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3261331" y="1600428"/>
            <a:ext cx="971289" cy="765577"/>
          </a:xfrm>
          <a:prstGeom prst="diamond">
            <a:avLst/>
          </a:prstGeom>
          <a:solidFill>
            <a:schemeClr val="accent6"/>
          </a:solidFill>
          <a:ln cap="flat" cmpd="sng" w="25400">
            <a:solidFill>
              <a:srgbClr val="A38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瀏覽</a:t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5259045" y="1715747"/>
            <a:ext cx="998803" cy="634231"/>
          </a:xfrm>
          <a:prstGeom prst="diamond">
            <a:avLst/>
          </a:prstGeom>
          <a:solidFill>
            <a:schemeClr val="accent6"/>
          </a:solidFill>
          <a:ln cap="flat" cmpd="sng" w="25400">
            <a:solidFill>
              <a:srgbClr val="A38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相對</a:t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 rot="-4755217">
            <a:off x="4318480" y="2357086"/>
            <a:ext cx="729271" cy="420253"/>
          </a:xfrm>
          <a:prstGeom prst="arc">
            <a:avLst>
              <a:gd fmla="val 12718712" name="adj1"/>
              <a:gd fmla="val 2637172" name="adj2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3535056" y="4269673"/>
            <a:ext cx="856738" cy="490950"/>
          </a:xfrm>
          <a:prstGeom prst="ellipse">
            <a:avLst/>
          </a:prstGeom>
          <a:solidFill>
            <a:schemeClr val="accent6"/>
          </a:solidFill>
          <a:ln cap="flat" cmpd="sng" w="25400">
            <a:solidFill>
              <a:srgbClr val="A38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交易數量</a:t>
            </a: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4935919" y="4183249"/>
            <a:ext cx="805862" cy="490950"/>
          </a:xfrm>
          <a:prstGeom prst="ellipse">
            <a:avLst/>
          </a:prstGeom>
          <a:solidFill>
            <a:schemeClr val="accent6"/>
          </a:solidFill>
          <a:ln cap="flat" cmpd="sng" w="25400">
            <a:solidFill>
              <a:srgbClr val="A38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售價</a:t>
            </a:r>
            <a:endParaRPr/>
          </a:p>
        </p:txBody>
      </p:sp>
      <p:cxnSp>
        <p:nvCxnSpPr>
          <p:cNvPr id="224" name="Google Shape;224;p29"/>
          <p:cNvCxnSpPr>
            <a:stCxn id="194" idx="2"/>
          </p:cNvCxnSpPr>
          <p:nvPr/>
        </p:nvCxnSpPr>
        <p:spPr>
          <a:xfrm>
            <a:off x="4665870" y="4186081"/>
            <a:ext cx="349800" cy="1491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29"/>
          <p:cNvSpPr/>
          <p:nvPr/>
        </p:nvSpPr>
        <p:spPr>
          <a:xfrm>
            <a:off x="7734414" y="2753956"/>
            <a:ext cx="876641" cy="490950"/>
          </a:xfrm>
          <a:prstGeom prst="ellipse">
            <a:avLst/>
          </a:prstGeom>
          <a:solidFill>
            <a:schemeClr val="accent6"/>
          </a:solidFill>
          <a:ln cap="flat" cmpd="sng" w="25400">
            <a:solidFill>
              <a:srgbClr val="A38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訂購數量</a:t>
            </a:r>
            <a:endParaRPr/>
          </a:p>
        </p:txBody>
      </p:sp>
      <p:sp>
        <p:nvSpPr>
          <p:cNvPr id="226" name="Google Shape;226;p29"/>
          <p:cNvSpPr txBox="1"/>
          <p:nvPr/>
        </p:nvSpPr>
        <p:spPr>
          <a:xfrm>
            <a:off x="2158775" y="2990543"/>
            <a:ext cx="4272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/>
          </a:p>
        </p:txBody>
      </p:sp>
      <p:sp>
        <p:nvSpPr>
          <p:cNvPr id="227" name="Google Shape;227;p29"/>
          <p:cNvSpPr txBox="1"/>
          <p:nvPr/>
        </p:nvSpPr>
        <p:spPr>
          <a:xfrm>
            <a:off x="3270223" y="625425"/>
            <a:ext cx="5913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9"/>
          <p:cNvSpPr txBox="1"/>
          <p:nvPr/>
        </p:nvSpPr>
        <p:spPr>
          <a:xfrm>
            <a:off x="5467521" y="540251"/>
            <a:ext cx="5913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6959158" y="3099335"/>
            <a:ext cx="4223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6946921" y="1625197"/>
            <a:ext cx="3891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5583102" y="3857287"/>
            <a:ext cx="5913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3349861" y="3940050"/>
            <a:ext cx="5913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3134457" y="1331999"/>
            <a:ext cx="4675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5678535" y="2871972"/>
            <a:ext cx="3795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9"/>
          <p:cNvSpPr txBox="1"/>
          <p:nvPr/>
        </p:nvSpPr>
        <p:spPr>
          <a:xfrm>
            <a:off x="3068413" y="2881781"/>
            <a:ext cx="5913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5639040" y="1281473"/>
            <a:ext cx="3391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237;p29"/>
          <p:cNvCxnSpPr>
            <a:stCxn id="238" idx="2"/>
          </p:cNvCxnSpPr>
          <p:nvPr/>
        </p:nvCxnSpPr>
        <p:spPr>
          <a:xfrm flipH="1">
            <a:off x="7529181" y="905933"/>
            <a:ext cx="356400" cy="13200"/>
          </a:xfrm>
          <a:prstGeom prst="straightConnector1">
            <a:avLst/>
          </a:prstGeom>
          <a:noFill/>
          <a:ln cap="flat" cmpd="sng" w="57150">
            <a:solidFill>
              <a:srgbClr val="B0A4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8" name="Google Shape;238;p29"/>
          <p:cNvSpPr/>
          <p:nvPr/>
        </p:nvSpPr>
        <p:spPr>
          <a:xfrm>
            <a:off x="7885581" y="603323"/>
            <a:ext cx="856310" cy="605221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rgbClr val="AFA2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生成時間</a:t>
            </a:r>
            <a:endParaRPr/>
          </a:p>
        </p:txBody>
      </p:sp>
      <p:cxnSp>
        <p:nvCxnSpPr>
          <p:cNvPr id="239" name="Google Shape;239;p29"/>
          <p:cNvCxnSpPr>
            <a:endCxn id="240" idx="0"/>
          </p:cNvCxnSpPr>
          <p:nvPr/>
        </p:nvCxnSpPr>
        <p:spPr>
          <a:xfrm>
            <a:off x="2805512" y="4269805"/>
            <a:ext cx="193200" cy="139800"/>
          </a:xfrm>
          <a:prstGeom prst="straightConnector1">
            <a:avLst/>
          </a:prstGeom>
          <a:noFill/>
          <a:ln cap="flat" cmpd="sng" w="57150">
            <a:solidFill>
              <a:srgbClr val="B0A4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" name="Google Shape;240;p29"/>
          <p:cNvSpPr/>
          <p:nvPr/>
        </p:nvSpPr>
        <p:spPr>
          <a:xfrm>
            <a:off x="2598786" y="4409605"/>
            <a:ext cx="799852" cy="755769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rgbClr val="AFA2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付款方式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29"/>
          <p:cNvCxnSpPr>
            <a:endCxn id="242" idx="7"/>
          </p:cNvCxnSpPr>
          <p:nvPr/>
        </p:nvCxnSpPr>
        <p:spPr>
          <a:xfrm flipH="1">
            <a:off x="1443835" y="1291029"/>
            <a:ext cx="714300" cy="736500"/>
          </a:xfrm>
          <a:prstGeom prst="straightConnector1">
            <a:avLst/>
          </a:prstGeom>
          <a:noFill/>
          <a:ln cap="flat" cmpd="sng" w="57150">
            <a:solidFill>
              <a:srgbClr val="B0A4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" name="Google Shape;243;p29"/>
          <p:cNvSpPr/>
          <p:nvPr/>
        </p:nvSpPr>
        <p:spPr>
          <a:xfrm>
            <a:off x="1480880" y="4353579"/>
            <a:ext cx="829931" cy="765578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rgbClr val="AFA2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交易時間</a:t>
            </a:r>
            <a:endParaRPr/>
          </a:p>
        </p:txBody>
      </p:sp>
      <p:cxnSp>
        <p:nvCxnSpPr>
          <p:cNvPr id="244" name="Google Shape;244;p29"/>
          <p:cNvCxnSpPr>
            <a:stCxn id="216" idx="1"/>
            <a:endCxn id="245" idx="7"/>
          </p:cNvCxnSpPr>
          <p:nvPr/>
        </p:nvCxnSpPr>
        <p:spPr>
          <a:xfrm rot="10800000">
            <a:off x="1427336" y="3941692"/>
            <a:ext cx="783900" cy="1500"/>
          </a:xfrm>
          <a:prstGeom prst="straightConnector1">
            <a:avLst/>
          </a:prstGeom>
          <a:noFill/>
          <a:ln cap="flat" cmpd="sng" w="57150">
            <a:solidFill>
              <a:srgbClr val="B0A4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29"/>
          <p:cNvSpPr/>
          <p:nvPr/>
        </p:nvSpPr>
        <p:spPr>
          <a:xfrm>
            <a:off x="767144" y="3841562"/>
            <a:ext cx="773559" cy="683374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rgbClr val="AFA2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訂單編號</a:t>
            </a:r>
            <a:endParaRPr/>
          </a:p>
        </p:txBody>
      </p:sp>
      <p:cxnSp>
        <p:nvCxnSpPr>
          <p:cNvPr id="246" name="Google Shape;246;p29"/>
          <p:cNvCxnSpPr>
            <a:stCxn id="243" idx="7"/>
          </p:cNvCxnSpPr>
          <p:nvPr/>
        </p:nvCxnSpPr>
        <p:spPr>
          <a:xfrm flipH="1" rot="10800000">
            <a:off x="2189270" y="4283895"/>
            <a:ext cx="333300" cy="181800"/>
          </a:xfrm>
          <a:prstGeom prst="straightConnector1">
            <a:avLst/>
          </a:prstGeom>
          <a:noFill/>
          <a:ln cap="flat" cmpd="sng" w="57150">
            <a:solidFill>
              <a:srgbClr val="B0A4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2" name="Google Shape;242;p29"/>
          <p:cNvSpPr/>
          <p:nvPr/>
        </p:nvSpPr>
        <p:spPr>
          <a:xfrm>
            <a:off x="783561" y="1935292"/>
            <a:ext cx="773559" cy="629834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rgbClr val="AFA2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取貨方式</a:t>
            </a:r>
            <a:endParaRPr/>
          </a:p>
        </p:txBody>
      </p:sp>
      <p:cxnSp>
        <p:nvCxnSpPr>
          <p:cNvPr id="247" name="Google Shape;247;p29"/>
          <p:cNvCxnSpPr>
            <a:stCxn id="248" idx="0"/>
          </p:cNvCxnSpPr>
          <p:nvPr/>
        </p:nvCxnSpPr>
        <p:spPr>
          <a:xfrm rot="10800000">
            <a:off x="6759087" y="4258641"/>
            <a:ext cx="22200" cy="264600"/>
          </a:xfrm>
          <a:prstGeom prst="straightConnector1">
            <a:avLst/>
          </a:prstGeom>
          <a:noFill/>
          <a:ln cap="flat" cmpd="sng" w="57150">
            <a:solidFill>
              <a:srgbClr val="B0A4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9" name="Google Shape;249;p29"/>
          <p:cNvCxnSpPr>
            <a:endCxn id="250" idx="5"/>
          </p:cNvCxnSpPr>
          <p:nvPr/>
        </p:nvCxnSpPr>
        <p:spPr>
          <a:xfrm>
            <a:off x="7136931" y="4260634"/>
            <a:ext cx="743700" cy="745500"/>
          </a:xfrm>
          <a:prstGeom prst="straightConnector1">
            <a:avLst/>
          </a:prstGeom>
          <a:noFill/>
          <a:ln cap="flat" cmpd="sng" w="57150">
            <a:solidFill>
              <a:srgbClr val="B0A4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" name="Google Shape;251;p29"/>
          <p:cNvCxnSpPr>
            <a:endCxn id="252" idx="1"/>
          </p:cNvCxnSpPr>
          <p:nvPr/>
        </p:nvCxnSpPr>
        <p:spPr>
          <a:xfrm>
            <a:off x="7506928" y="4226497"/>
            <a:ext cx="707100" cy="320100"/>
          </a:xfrm>
          <a:prstGeom prst="straightConnector1">
            <a:avLst/>
          </a:prstGeom>
          <a:noFill/>
          <a:ln cap="flat" cmpd="sng" w="57150">
            <a:solidFill>
              <a:srgbClr val="B0A4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3" name="Google Shape;253;p29"/>
          <p:cNvCxnSpPr>
            <a:stCxn id="254" idx="5"/>
            <a:endCxn id="214" idx="3"/>
          </p:cNvCxnSpPr>
          <p:nvPr/>
        </p:nvCxnSpPr>
        <p:spPr>
          <a:xfrm rot="10800000">
            <a:off x="7506861" y="3940186"/>
            <a:ext cx="1363200" cy="408000"/>
          </a:xfrm>
          <a:prstGeom prst="straightConnector1">
            <a:avLst/>
          </a:prstGeom>
          <a:noFill/>
          <a:ln cap="flat" cmpd="sng" w="57150">
            <a:solidFill>
              <a:srgbClr val="B0A4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" name="Google Shape;248;p29"/>
          <p:cNvSpPr/>
          <p:nvPr/>
        </p:nvSpPr>
        <p:spPr>
          <a:xfrm>
            <a:off x="6456993" y="4523241"/>
            <a:ext cx="648587" cy="592468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rgbClr val="AFA2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款式</a:t>
            </a:r>
            <a:endParaRPr/>
          </a:p>
        </p:txBody>
      </p:sp>
      <p:sp>
        <p:nvSpPr>
          <p:cNvPr id="255" name="Google Shape;255;p29"/>
          <p:cNvSpPr/>
          <p:nvPr/>
        </p:nvSpPr>
        <p:spPr>
          <a:xfrm>
            <a:off x="6350260" y="4479437"/>
            <a:ext cx="847149" cy="695001"/>
          </a:xfrm>
          <a:prstGeom prst="ellipse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7157544" y="4483090"/>
            <a:ext cx="847149" cy="612784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rgbClr val="AFA2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商品編號</a:t>
            </a: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8125634" y="4465695"/>
            <a:ext cx="603593" cy="552434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rgbClr val="AFA2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定價</a:t>
            </a:r>
            <a:endParaRPr/>
          </a:p>
        </p:txBody>
      </p:sp>
      <p:sp>
        <p:nvSpPr>
          <p:cNvPr id="254" name="Google Shape;254;p29"/>
          <p:cNvSpPr/>
          <p:nvPr/>
        </p:nvSpPr>
        <p:spPr>
          <a:xfrm>
            <a:off x="8408248" y="3878778"/>
            <a:ext cx="541047" cy="549946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rgbClr val="AFA2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簡介</a:t>
            </a:r>
            <a:endParaRPr/>
          </a:p>
        </p:txBody>
      </p:sp>
      <p:cxnSp>
        <p:nvCxnSpPr>
          <p:cNvPr id="256" name="Google Shape;256;p29"/>
          <p:cNvCxnSpPr>
            <a:stCxn id="257" idx="7"/>
          </p:cNvCxnSpPr>
          <p:nvPr/>
        </p:nvCxnSpPr>
        <p:spPr>
          <a:xfrm flipH="1">
            <a:off x="7506797" y="3453318"/>
            <a:ext cx="813300" cy="332100"/>
          </a:xfrm>
          <a:prstGeom prst="straightConnector1">
            <a:avLst/>
          </a:prstGeom>
          <a:noFill/>
          <a:ln cap="flat" cmpd="sng" w="57150">
            <a:solidFill>
              <a:srgbClr val="B0A4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7" name="Google Shape;257;p29"/>
          <p:cNvSpPr/>
          <p:nvPr/>
        </p:nvSpPr>
        <p:spPr>
          <a:xfrm>
            <a:off x="7771373" y="3370373"/>
            <a:ext cx="642870" cy="566381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rgbClr val="AFA2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名稱</a:t>
            </a:r>
            <a:endParaRPr/>
          </a:p>
        </p:txBody>
      </p:sp>
      <p:cxnSp>
        <p:nvCxnSpPr>
          <p:cNvPr id="258" name="Google Shape;258;p29"/>
          <p:cNvCxnSpPr>
            <a:endCxn id="259" idx="7"/>
          </p:cNvCxnSpPr>
          <p:nvPr/>
        </p:nvCxnSpPr>
        <p:spPr>
          <a:xfrm flipH="1">
            <a:off x="607300" y="1138338"/>
            <a:ext cx="1543200" cy="800700"/>
          </a:xfrm>
          <a:prstGeom prst="straightConnector1">
            <a:avLst/>
          </a:prstGeom>
          <a:noFill/>
          <a:ln cap="flat" cmpd="sng" w="57150">
            <a:solidFill>
              <a:srgbClr val="B0A4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0" name="Google Shape;260;p29"/>
          <p:cNvCxnSpPr>
            <a:stCxn id="209" idx="1"/>
            <a:endCxn id="261" idx="6"/>
          </p:cNvCxnSpPr>
          <p:nvPr/>
        </p:nvCxnSpPr>
        <p:spPr>
          <a:xfrm flipH="1">
            <a:off x="980591" y="1050669"/>
            <a:ext cx="1181700" cy="420600"/>
          </a:xfrm>
          <a:prstGeom prst="straightConnector1">
            <a:avLst/>
          </a:prstGeom>
          <a:noFill/>
          <a:ln cap="flat" cmpd="sng" w="57150">
            <a:solidFill>
              <a:srgbClr val="B0A4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2" name="Google Shape;262;p29"/>
          <p:cNvCxnSpPr>
            <a:stCxn id="263" idx="6"/>
            <a:endCxn id="209" idx="1"/>
          </p:cNvCxnSpPr>
          <p:nvPr/>
        </p:nvCxnSpPr>
        <p:spPr>
          <a:xfrm>
            <a:off x="1151568" y="878544"/>
            <a:ext cx="1010700" cy="172200"/>
          </a:xfrm>
          <a:prstGeom prst="straightConnector1">
            <a:avLst/>
          </a:prstGeom>
          <a:noFill/>
          <a:ln cap="flat" cmpd="sng" w="57150">
            <a:solidFill>
              <a:srgbClr val="B0A4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4" name="Google Shape;264;p29"/>
          <p:cNvCxnSpPr>
            <a:stCxn id="265" idx="5"/>
          </p:cNvCxnSpPr>
          <p:nvPr/>
        </p:nvCxnSpPr>
        <p:spPr>
          <a:xfrm>
            <a:off x="1615272" y="567702"/>
            <a:ext cx="529800" cy="298200"/>
          </a:xfrm>
          <a:prstGeom prst="straightConnector1">
            <a:avLst/>
          </a:prstGeom>
          <a:noFill/>
          <a:ln cap="flat" cmpd="sng" w="57150">
            <a:solidFill>
              <a:srgbClr val="B0A4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" name="Google Shape;265;p29"/>
          <p:cNvSpPr/>
          <p:nvPr/>
        </p:nvSpPr>
        <p:spPr>
          <a:xfrm>
            <a:off x="954819" y="53530"/>
            <a:ext cx="773769" cy="602390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rgbClr val="AFA2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會員編號</a:t>
            </a:r>
            <a:endParaRPr/>
          </a:p>
        </p:txBody>
      </p:sp>
      <p:cxnSp>
        <p:nvCxnSpPr>
          <p:cNvPr id="266" name="Google Shape;266;p29"/>
          <p:cNvCxnSpPr/>
          <p:nvPr/>
        </p:nvCxnSpPr>
        <p:spPr>
          <a:xfrm>
            <a:off x="2278359" y="395418"/>
            <a:ext cx="172374" cy="329499"/>
          </a:xfrm>
          <a:prstGeom prst="straightConnector1">
            <a:avLst/>
          </a:prstGeom>
          <a:noFill/>
          <a:ln cap="flat" cmpd="sng" w="57150">
            <a:solidFill>
              <a:srgbClr val="B0A4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Google Shape;263;p29"/>
          <p:cNvSpPr/>
          <p:nvPr/>
        </p:nvSpPr>
        <p:spPr>
          <a:xfrm>
            <a:off x="115578" y="637345"/>
            <a:ext cx="1035990" cy="482397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rgbClr val="AFA2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E-mail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9"/>
          <p:cNvSpPr/>
          <p:nvPr/>
        </p:nvSpPr>
        <p:spPr>
          <a:xfrm>
            <a:off x="2656135" y="-27929"/>
            <a:ext cx="1003767" cy="568045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rgbClr val="AFA2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身分證字號</a:t>
            </a:r>
            <a:endParaRPr/>
          </a:p>
        </p:txBody>
      </p:sp>
      <p:cxnSp>
        <p:nvCxnSpPr>
          <p:cNvPr id="268" name="Google Shape;268;p29"/>
          <p:cNvCxnSpPr>
            <a:stCxn id="267" idx="4"/>
          </p:cNvCxnSpPr>
          <p:nvPr/>
        </p:nvCxnSpPr>
        <p:spPr>
          <a:xfrm flipH="1">
            <a:off x="3062319" y="540116"/>
            <a:ext cx="95700" cy="157200"/>
          </a:xfrm>
          <a:prstGeom prst="straightConnector1">
            <a:avLst/>
          </a:prstGeom>
          <a:noFill/>
          <a:ln cap="flat" cmpd="sng" w="57150">
            <a:solidFill>
              <a:srgbClr val="B0A4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" name="Google Shape;269;p29"/>
          <p:cNvSpPr/>
          <p:nvPr/>
        </p:nvSpPr>
        <p:spPr>
          <a:xfrm>
            <a:off x="1388539" y="2873102"/>
            <a:ext cx="655156" cy="547578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rgbClr val="AFA2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手機</a:t>
            </a:r>
            <a:endParaRPr/>
          </a:p>
        </p:txBody>
      </p:sp>
      <p:cxnSp>
        <p:nvCxnSpPr>
          <p:cNvPr id="270" name="Google Shape;270;p29"/>
          <p:cNvCxnSpPr>
            <a:endCxn id="269" idx="0"/>
          </p:cNvCxnSpPr>
          <p:nvPr/>
        </p:nvCxnSpPr>
        <p:spPr>
          <a:xfrm flipH="1">
            <a:off x="1716117" y="1401602"/>
            <a:ext cx="759000" cy="1471500"/>
          </a:xfrm>
          <a:prstGeom prst="straightConnector1">
            <a:avLst/>
          </a:prstGeom>
          <a:noFill/>
          <a:ln cap="flat" cmpd="sng" w="57150">
            <a:solidFill>
              <a:srgbClr val="B0A4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1" name="Google Shape;271;p29"/>
          <p:cNvSpPr/>
          <p:nvPr/>
        </p:nvSpPr>
        <p:spPr>
          <a:xfrm>
            <a:off x="696194" y="2692256"/>
            <a:ext cx="658894" cy="591745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rgbClr val="AFA2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密碼</a:t>
            </a:r>
            <a:endParaRPr/>
          </a:p>
        </p:txBody>
      </p:sp>
      <p:cxnSp>
        <p:nvCxnSpPr>
          <p:cNvPr id="272" name="Google Shape;272;p29"/>
          <p:cNvCxnSpPr/>
          <p:nvPr/>
        </p:nvCxnSpPr>
        <p:spPr>
          <a:xfrm flipH="1">
            <a:off x="1283945" y="1378093"/>
            <a:ext cx="1005605" cy="1440732"/>
          </a:xfrm>
          <a:prstGeom prst="straightConnector1">
            <a:avLst/>
          </a:prstGeom>
          <a:noFill/>
          <a:ln cap="flat" cmpd="sng" w="57150">
            <a:solidFill>
              <a:srgbClr val="B0A4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3" name="Google Shape;273;p29"/>
          <p:cNvSpPr/>
          <p:nvPr/>
        </p:nvSpPr>
        <p:spPr>
          <a:xfrm>
            <a:off x="1819327" y="9650"/>
            <a:ext cx="572281" cy="516159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rgbClr val="AFA2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生日</a:t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307342" y="1164850"/>
            <a:ext cx="673376" cy="612784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rgbClr val="AFA2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姓名</a:t>
            </a:r>
            <a:endParaRPr/>
          </a:p>
        </p:txBody>
      </p:sp>
      <p:sp>
        <p:nvSpPr>
          <p:cNvPr id="259" name="Google Shape;259;p29"/>
          <p:cNvSpPr/>
          <p:nvPr/>
        </p:nvSpPr>
        <p:spPr>
          <a:xfrm>
            <a:off x="86556" y="1855225"/>
            <a:ext cx="610090" cy="572313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rgbClr val="AFA2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地址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9" name="Google Shape;279;p30"/>
          <p:cNvSpPr txBox="1"/>
          <p:nvPr/>
        </p:nvSpPr>
        <p:spPr>
          <a:xfrm>
            <a:off x="220391" y="222252"/>
            <a:ext cx="37839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資料庫綱目</a:t>
            </a:r>
            <a:endParaRPr/>
          </a:p>
        </p:txBody>
      </p:sp>
      <p:graphicFrame>
        <p:nvGraphicFramePr>
          <p:cNvPr id="280" name="Google Shape;280;p30"/>
          <p:cNvGraphicFramePr/>
          <p:nvPr/>
        </p:nvGraphicFramePr>
        <p:xfrm>
          <a:off x="1382658" y="8396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{E8552535-0864-423B-8580-CF0D9D85D13D}</a:tableStyleId>
              </a:tblPr>
              <a:tblGrid>
                <a:gridCol w="857400"/>
                <a:gridCol w="857400"/>
                <a:gridCol w="857400"/>
                <a:gridCol w="857400"/>
                <a:gridCol w="857400"/>
                <a:gridCol w="857400"/>
                <a:gridCol w="857400"/>
                <a:gridCol w="857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sng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mId</a:t>
                      </a:r>
                      <a:endParaRPr sz="1400" u="sng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Birthday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Email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Address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phone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pwd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81" name="Google Shape;281;p30"/>
          <p:cNvSpPr txBox="1"/>
          <p:nvPr/>
        </p:nvSpPr>
        <p:spPr>
          <a:xfrm>
            <a:off x="526276" y="843676"/>
            <a:ext cx="7359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會員</a:t>
            </a:r>
            <a:endParaRPr/>
          </a:p>
        </p:txBody>
      </p:sp>
      <p:sp>
        <p:nvSpPr>
          <p:cNvPr id="282" name="Google Shape;282;p30"/>
          <p:cNvSpPr txBox="1"/>
          <p:nvPr/>
        </p:nvSpPr>
        <p:spPr>
          <a:xfrm>
            <a:off x="321186" y="1461911"/>
            <a:ext cx="8839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購物車</a:t>
            </a:r>
            <a:endParaRPr/>
          </a:p>
        </p:txBody>
      </p:sp>
      <p:graphicFrame>
        <p:nvGraphicFramePr>
          <p:cNvPr id="283" name="Google Shape;283;p30"/>
          <p:cNvGraphicFramePr/>
          <p:nvPr/>
        </p:nvGraphicFramePr>
        <p:xfrm>
          <a:off x="1382658" y="14561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{E8552535-0864-423B-8580-CF0D9D85D13D}</a:tableStyleId>
              </a:tblPr>
              <a:tblGrid>
                <a:gridCol w="932350"/>
                <a:gridCol w="932350"/>
                <a:gridCol w="932350"/>
                <a:gridCol w="932350"/>
                <a:gridCol w="932350"/>
                <a:gridCol w="932350"/>
                <a:gridCol w="932350"/>
              </a:tblGrid>
              <a:tr h="51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zh-TW" sz="1400" u="sng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mId</a:t>
                      </a:r>
                      <a:endParaRPr i="0" sz="1400" u="sng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u="sng"/>
                        <a:t>pid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pnum</a:t>
                      </a:r>
                      <a:endParaRPr sz="1400" u="sng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zh-TW"/>
                        <a:t>pphoto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zh-TW"/>
                        <a:t>pname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price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totalprice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84" name="Google Shape;284;p30"/>
          <p:cNvSpPr txBox="1"/>
          <p:nvPr/>
        </p:nvSpPr>
        <p:spPr>
          <a:xfrm>
            <a:off x="520452" y="2728200"/>
            <a:ext cx="8839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商品</a:t>
            </a:r>
            <a:endParaRPr/>
          </a:p>
        </p:txBody>
      </p:sp>
      <p:graphicFrame>
        <p:nvGraphicFramePr>
          <p:cNvPr id="285" name="Google Shape;285;p30"/>
          <p:cNvGraphicFramePr/>
          <p:nvPr/>
        </p:nvGraphicFramePr>
        <p:xfrm>
          <a:off x="1404372" y="27274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{E8552535-0864-423B-8580-CF0D9D85D13D}</a:tableStyleId>
              </a:tblPr>
              <a:tblGrid>
                <a:gridCol w="1100100"/>
                <a:gridCol w="1100100"/>
                <a:gridCol w="1100100"/>
                <a:gridCol w="1100100"/>
                <a:gridCol w="11001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sng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pId</a:t>
                      </a:r>
                      <a:endParaRPr sz="1400" u="sng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pphoto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p</a:t>
                      </a:r>
                      <a:r>
                        <a:rPr lang="zh-TW"/>
                        <a:t>name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price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86" name="Google Shape;286;p30"/>
          <p:cNvSpPr txBox="1"/>
          <p:nvPr/>
        </p:nvSpPr>
        <p:spPr>
          <a:xfrm>
            <a:off x="520450" y="3892325"/>
            <a:ext cx="8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訂購</a:t>
            </a:r>
            <a:endParaRPr/>
          </a:p>
        </p:txBody>
      </p:sp>
      <p:graphicFrame>
        <p:nvGraphicFramePr>
          <p:cNvPr id="287" name="Google Shape;287;p30"/>
          <p:cNvGraphicFramePr/>
          <p:nvPr/>
        </p:nvGraphicFramePr>
        <p:xfrm>
          <a:off x="1404372" y="37902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{E8552535-0864-423B-8580-CF0D9D85D13D}</a:tableStyleId>
              </a:tblPr>
              <a:tblGrid>
                <a:gridCol w="932350"/>
                <a:gridCol w="932350"/>
                <a:gridCol w="932350"/>
                <a:gridCol w="932350"/>
                <a:gridCol w="932350"/>
                <a:gridCol w="932350"/>
                <a:gridCol w="932350"/>
              </a:tblGrid>
              <a:tr h="57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sng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mId</a:t>
                      </a:r>
                      <a:endParaRPr sz="1400" u="sng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sng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pId</a:t>
                      </a:r>
                      <a:endParaRPr sz="1400" u="sng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orderid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p</a:t>
                      </a:r>
                      <a:r>
                        <a:rPr lang="zh-TW"/>
                        <a:t>num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totalprice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payment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delivery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288" name="Google Shape;288;p30"/>
          <p:cNvCxnSpPr>
            <a:endCxn id="282" idx="3"/>
          </p:cNvCxnSpPr>
          <p:nvPr/>
        </p:nvCxnSpPr>
        <p:spPr>
          <a:xfrm rot="10800000">
            <a:off x="1205106" y="1646577"/>
            <a:ext cx="199200" cy="102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Google Shape;289;p30"/>
          <p:cNvCxnSpPr/>
          <p:nvPr/>
        </p:nvCxnSpPr>
        <p:spPr>
          <a:xfrm rot="10800000">
            <a:off x="1160350" y="938550"/>
            <a:ext cx="29700" cy="32664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0" name="Google Shape;290;p30"/>
          <p:cNvCxnSpPr/>
          <p:nvPr/>
        </p:nvCxnSpPr>
        <p:spPr>
          <a:xfrm>
            <a:off x="1137099" y="1025030"/>
            <a:ext cx="245700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1" name="Google Shape;291;p30"/>
          <p:cNvCxnSpPr/>
          <p:nvPr/>
        </p:nvCxnSpPr>
        <p:spPr>
          <a:xfrm flipH="1">
            <a:off x="2791300" y="2201125"/>
            <a:ext cx="826500" cy="29760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2" name="Google Shape;292;p30"/>
          <p:cNvCxnSpPr/>
          <p:nvPr/>
        </p:nvCxnSpPr>
        <p:spPr>
          <a:xfrm rot="10800000">
            <a:off x="1160350" y="4125525"/>
            <a:ext cx="243900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3" name="Google Shape;293;p30"/>
          <p:cNvCxnSpPr/>
          <p:nvPr/>
        </p:nvCxnSpPr>
        <p:spPr>
          <a:xfrm rot="10800000">
            <a:off x="2808025" y="1837861"/>
            <a:ext cx="11700" cy="30090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4" name="Google Shape;294;p30"/>
          <p:cNvCxnSpPr/>
          <p:nvPr/>
        </p:nvCxnSpPr>
        <p:spPr>
          <a:xfrm rot="10800000">
            <a:off x="4669925" y="1904425"/>
            <a:ext cx="45900" cy="23400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5" name="Google Shape;295;p30"/>
          <p:cNvCxnSpPr/>
          <p:nvPr/>
        </p:nvCxnSpPr>
        <p:spPr>
          <a:xfrm rot="10800000">
            <a:off x="2808025" y="2147300"/>
            <a:ext cx="3753600" cy="240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6" name="Google Shape;296;p30"/>
          <p:cNvCxnSpPr/>
          <p:nvPr/>
        </p:nvCxnSpPr>
        <p:spPr>
          <a:xfrm rot="10800000">
            <a:off x="2149725" y="3185100"/>
            <a:ext cx="742800" cy="607800"/>
          </a:xfrm>
          <a:prstGeom prst="straightConnector1">
            <a:avLst/>
          </a:prstGeom>
          <a:noFill/>
          <a:ln cap="flat" cmpd="sng" w="9525">
            <a:solidFill>
              <a:srgbClr val="E9D18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7" name="Google Shape;297;p30"/>
          <p:cNvCxnSpPr/>
          <p:nvPr/>
        </p:nvCxnSpPr>
        <p:spPr>
          <a:xfrm rot="10800000">
            <a:off x="1160351" y="2912881"/>
            <a:ext cx="243900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8" name="Google Shape;298;p30"/>
          <p:cNvCxnSpPr/>
          <p:nvPr/>
        </p:nvCxnSpPr>
        <p:spPr>
          <a:xfrm flipH="1" rot="10800000">
            <a:off x="5571675" y="2003450"/>
            <a:ext cx="44400" cy="19560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9" name="Google Shape;299;p30"/>
          <p:cNvCxnSpPr/>
          <p:nvPr/>
        </p:nvCxnSpPr>
        <p:spPr>
          <a:xfrm flipH="1" rot="10800000">
            <a:off x="6566025" y="2014700"/>
            <a:ext cx="6900" cy="16500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0" name="Google Shape;300;p30"/>
          <p:cNvCxnSpPr/>
          <p:nvPr/>
        </p:nvCxnSpPr>
        <p:spPr>
          <a:xfrm rot="10800000">
            <a:off x="1818025" y="2505200"/>
            <a:ext cx="4394700" cy="1590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" name="Google Shape;301;p30"/>
          <p:cNvCxnSpPr/>
          <p:nvPr/>
        </p:nvCxnSpPr>
        <p:spPr>
          <a:xfrm flipH="1" rot="10800000">
            <a:off x="6198575" y="2571750"/>
            <a:ext cx="6900" cy="16500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" name="Google Shape;302;p30"/>
          <p:cNvCxnSpPr/>
          <p:nvPr/>
        </p:nvCxnSpPr>
        <p:spPr>
          <a:xfrm flipH="1" rot="10800000">
            <a:off x="4074275" y="2489100"/>
            <a:ext cx="12300" cy="27960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3" name="Google Shape;303;p30"/>
          <p:cNvCxnSpPr/>
          <p:nvPr/>
        </p:nvCxnSpPr>
        <p:spPr>
          <a:xfrm flipH="1" rot="10800000">
            <a:off x="3097450" y="2541775"/>
            <a:ext cx="6900" cy="16500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p30"/>
          <p:cNvCxnSpPr/>
          <p:nvPr/>
        </p:nvCxnSpPr>
        <p:spPr>
          <a:xfrm rot="10800000">
            <a:off x="1824975" y="2541925"/>
            <a:ext cx="77100" cy="24930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>
            <p:ph type="ctrTitle"/>
          </p:nvPr>
        </p:nvSpPr>
        <p:spPr>
          <a:xfrm>
            <a:off x="2510400" y="2092225"/>
            <a:ext cx="4123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i="0" lang="zh-TW">
                <a:latin typeface="Arial"/>
                <a:ea typeface="Arial"/>
                <a:cs typeface="Arial"/>
                <a:sym typeface="Arial"/>
              </a:rPr>
              <a:t>資料庫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i="0" lang="zh-TW">
                <a:latin typeface="Arial"/>
                <a:ea typeface="Arial"/>
                <a:cs typeface="Arial"/>
                <a:sym typeface="Arial"/>
              </a:rPr>
              <a:t>資料表內容</a:t>
            </a:r>
            <a:endParaRPr i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7629" y="738252"/>
            <a:ext cx="667373" cy="866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6" name="Google Shape;316;p32"/>
          <p:cNvSpPr txBox="1"/>
          <p:nvPr/>
        </p:nvSpPr>
        <p:spPr>
          <a:xfrm>
            <a:off x="163033" y="226827"/>
            <a:ext cx="37072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資料表1:member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32"/>
          <p:cNvPicPr preferRelativeResize="0"/>
          <p:nvPr/>
        </p:nvPicPr>
        <p:blipFill rotWithShape="1">
          <a:blip r:embed="rId3">
            <a:alphaModFix/>
          </a:blip>
          <a:srcRect b="22356" l="34501" r="10146" t="43526"/>
          <a:stretch/>
        </p:blipFill>
        <p:spPr>
          <a:xfrm>
            <a:off x="2864975" y="1532738"/>
            <a:ext cx="5994202" cy="20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 txBox="1"/>
          <p:nvPr/>
        </p:nvSpPr>
        <p:spPr>
          <a:xfrm>
            <a:off x="341075" y="1432800"/>
            <a:ext cx="25239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Tinos"/>
                <a:ea typeface="Tinos"/>
                <a:cs typeface="Tinos"/>
                <a:sym typeface="Tinos"/>
              </a:rPr>
              <a:t>右圖是member資料表中的資料，目前有6個會員及1個管理者。</a:t>
            </a:r>
            <a:endParaRPr sz="1600">
              <a:solidFill>
                <a:schemeClr val="lt1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Tinos"/>
                <a:ea typeface="Tinos"/>
                <a:cs typeface="Tinos"/>
                <a:sym typeface="Tinos"/>
              </a:rPr>
              <a:t>裡面</a:t>
            </a:r>
            <a:r>
              <a:rPr lang="zh-TW" sz="1600">
                <a:solidFill>
                  <a:schemeClr val="lt1"/>
                </a:solidFill>
                <a:latin typeface="Tinos"/>
                <a:ea typeface="Tinos"/>
                <a:cs typeface="Tinos"/>
                <a:sym typeface="Tinos"/>
              </a:rPr>
              <a:t>所有的資訊為</a:t>
            </a:r>
            <a:r>
              <a:rPr lang="zh-TW" sz="1600">
                <a:solidFill>
                  <a:schemeClr val="lt1"/>
                </a:solidFill>
                <a:latin typeface="Tinos"/>
                <a:ea typeface="Tinos"/>
                <a:cs typeface="Tinos"/>
                <a:sym typeface="Tinos"/>
              </a:rPr>
              <a:t>mid,Id,name,birthday,phone,address,email,pwd</a:t>
            </a:r>
            <a:endParaRPr sz="1600">
              <a:solidFill>
                <a:schemeClr val="lt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24" name="Google Shape;324;p33"/>
          <p:cNvSpPr txBox="1"/>
          <p:nvPr/>
        </p:nvSpPr>
        <p:spPr>
          <a:xfrm>
            <a:off x="163033" y="226827"/>
            <a:ext cx="37072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資料表2:product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33"/>
          <p:cNvPicPr preferRelativeResize="0"/>
          <p:nvPr/>
        </p:nvPicPr>
        <p:blipFill rotWithShape="1">
          <a:blip r:embed="rId3">
            <a:alphaModFix/>
          </a:blip>
          <a:srcRect b="2612" l="33944" r="1485" t="17971"/>
          <a:stretch/>
        </p:blipFill>
        <p:spPr>
          <a:xfrm>
            <a:off x="3124300" y="955050"/>
            <a:ext cx="5661950" cy="391724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341075" y="1432800"/>
            <a:ext cx="26877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Tinos"/>
                <a:ea typeface="Tinos"/>
                <a:cs typeface="Tinos"/>
                <a:sym typeface="Tinos"/>
              </a:rPr>
              <a:t>此唯一部分的資料，我們總共有30款指甲油及2種組合包。</a:t>
            </a:r>
            <a:endParaRPr sz="1600">
              <a:solidFill>
                <a:schemeClr val="lt1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Tinos"/>
                <a:ea typeface="Tinos"/>
                <a:cs typeface="Tinos"/>
                <a:sym typeface="Tinos"/>
              </a:rPr>
              <a:t>裡面所有的資訊為pid,pname,pphoto,description,price</a:t>
            </a:r>
            <a:endParaRPr sz="1600">
              <a:solidFill>
                <a:schemeClr val="lt1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Tinos"/>
                <a:ea typeface="Tinos"/>
                <a:cs typeface="Tinos"/>
                <a:sym typeface="Tinos"/>
              </a:rPr>
              <a:t>其中pphoto為文字(varchar(30))，放置html用img中的src便可產生圖片</a:t>
            </a:r>
            <a:endParaRPr sz="1600">
              <a:solidFill>
                <a:schemeClr val="lt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32" name="Google Shape;332;p34"/>
          <p:cNvSpPr txBox="1"/>
          <p:nvPr/>
        </p:nvSpPr>
        <p:spPr>
          <a:xfrm>
            <a:off x="163033" y="226827"/>
            <a:ext cx="37072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資料表</a:t>
            </a:r>
            <a:r>
              <a:rPr b="1" lang="zh-TW" sz="2800">
                <a:solidFill>
                  <a:schemeClr val="lt1"/>
                </a:solidFill>
              </a:rPr>
              <a:t>3:cart_4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700" y="1127179"/>
            <a:ext cx="6317075" cy="28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4"/>
          <p:cNvSpPr txBox="1"/>
          <p:nvPr/>
        </p:nvSpPr>
        <p:spPr>
          <a:xfrm>
            <a:off x="286500" y="1127175"/>
            <a:ext cx="2046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Tinos"/>
                <a:ea typeface="Tinos"/>
                <a:cs typeface="Tinos"/>
                <a:sym typeface="Tinos"/>
              </a:rPr>
              <a:t>由於每個會員都有一個購物車，因此我們以會員m00004的購物車cart_4為例，裡面有mid,pid,pphoto,pname,price,pnum,totalprice</a:t>
            </a:r>
            <a:endParaRPr sz="1600">
              <a:solidFill>
                <a:schemeClr val="lt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0" name="Google Shape;340;p35"/>
          <p:cNvSpPr txBox="1"/>
          <p:nvPr/>
        </p:nvSpPr>
        <p:spPr>
          <a:xfrm>
            <a:off x="163033" y="226827"/>
            <a:ext cx="370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資料表</a:t>
            </a:r>
            <a:r>
              <a:rPr b="1" lang="zh-TW" sz="2800">
                <a:solidFill>
                  <a:schemeClr val="lt1"/>
                </a:solidFill>
              </a:rPr>
              <a:t>4</a:t>
            </a:r>
            <a:r>
              <a:rPr b="1" lang="zh-TW" sz="2800">
                <a:solidFill>
                  <a:schemeClr val="lt1"/>
                </a:solidFill>
              </a:rPr>
              <a:t>:neworder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5"/>
          <p:cNvSpPr txBox="1"/>
          <p:nvPr/>
        </p:nvSpPr>
        <p:spPr>
          <a:xfrm>
            <a:off x="286500" y="1127175"/>
            <a:ext cx="20319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Tinos"/>
                <a:ea typeface="Tinos"/>
                <a:cs typeface="Tinos"/>
                <a:sym typeface="Tinos"/>
              </a:rPr>
              <a:t>每筆訂單都會有一個orderid，以便紀錄該筆訂單的詳細資料。</a:t>
            </a:r>
            <a:endParaRPr sz="1600">
              <a:solidFill>
                <a:schemeClr val="lt1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Tinos"/>
                <a:ea typeface="Tinos"/>
                <a:cs typeface="Tinos"/>
                <a:sym typeface="Tinos"/>
              </a:rPr>
              <a:t>neworder裡面記載orderid,mid,orderdate, pid,pnum,totalprice, payment, productdelivery</a:t>
            </a:r>
            <a:endParaRPr sz="1600">
              <a:solidFill>
                <a:schemeClr val="lt1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pic>
        <p:nvPicPr>
          <p:cNvPr id="342" name="Google Shape;342;p35"/>
          <p:cNvPicPr preferRelativeResize="0"/>
          <p:nvPr/>
        </p:nvPicPr>
        <p:blipFill rotWithShape="1">
          <a:blip r:embed="rId3">
            <a:alphaModFix/>
          </a:blip>
          <a:srcRect b="32376" l="35782" r="10707" t="36104"/>
          <a:stretch/>
        </p:blipFill>
        <p:spPr>
          <a:xfrm>
            <a:off x="2318400" y="1457325"/>
            <a:ext cx="6727123" cy="2228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/>
          <p:nvPr>
            <p:ph type="ctrTitle"/>
          </p:nvPr>
        </p:nvSpPr>
        <p:spPr>
          <a:xfrm>
            <a:off x="2510400" y="2092225"/>
            <a:ext cx="4123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i="0" lang="zh-TW">
                <a:latin typeface="Arial"/>
                <a:ea typeface="Arial"/>
                <a:cs typeface="Arial"/>
                <a:sym typeface="Arial"/>
              </a:rPr>
              <a:t>資料庫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i="0" lang="zh-TW">
                <a:latin typeface="Arial"/>
                <a:ea typeface="Arial"/>
                <a:cs typeface="Arial"/>
                <a:sym typeface="Arial"/>
              </a:rPr>
              <a:t>報表展現</a:t>
            </a:r>
            <a:endParaRPr i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7629" y="738252"/>
            <a:ext cx="667373" cy="866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411126" y="439479"/>
            <a:ext cx="1991485" cy="19776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0" lang="zh-TW" sz="2800">
                <a:latin typeface="Arial"/>
                <a:ea typeface="Arial"/>
                <a:cs typeface="Arial"/>
                <a:sym typeface="Arial"/>
              </a:rPr>
              <a:t>主題</a:t>
            </a:r>
            <a:br>
              <a:rPr i="0" lang="zh-TW" sz="2800">
                <a:latin typeface="Arial"/>
                <a:ea typeface="Arial"/>
                <a:cs typeface="Arial"/>
                <a:sym typeface="Arial"/>
              </a:rPr>
            </a:br>
            <a:r>
              <a:rPr i="0" lang="zh-TW" sz="2400">
                <a:latin typeface="Arial"/>
                <a:ea typeface="Arial"/>
                <a:cs typeface="Arial"/>
                <a:sym typeface="Arial"/>
              </a:rPr>
              <a:t>＆</a:t>
            </a:r>
            <a:br>
              <a:rPr i="0" lang="zh-TW" sz="2800">
                <a:latin typeface="Arial"/>
                <a:ea typeface="Arial"/>
                <a:cs typeface="Arial"/>
                <a:sym typeface="Arial"/>
              </a:rPr>
            </a:br>
            <a:r>
              <a:rPr i="0" lang="zh-TW" sz="2700">
                <a:latin typeface="Arial"/>
                <a:ea typeface="Arial"/>
                <a:cs typeface="Arial"/>
                <a:sym typeface="Arial"/>
              </a:rPr>
              <a:t>想要的功能</a:t>
            </a:r>
            <a:endParaRPr i="0"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4229400" y="968675"/>
            <a:ext cx="4329600" cy="3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商品簡介</a:t>
            </a:r>
            <a:endParaRPr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會員登入</a:t>
            </a:r>
            <a:endParaRPr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購物車</a:t>
            </a:r>
            <a:endParaRPr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首頁</a:t>
            </a:r>
            <a:endParaRPr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聯絡我們</a:t>
            </a:r>
            <a:endParaRPr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使用方式</a:t>
            </a:r>
            <a:endParaRPr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品牌形象</a:t>
            </a:r>
            <a:endParaRPr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顏色組合</a:t>
            </a:r>
            <a:endParaRPr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優惠組合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2466727" y="837506"/>
            <a:ext cx="609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rgbClr val="4D4A56"/>
                </a:solidFill>
                <a:latin typeface="Arial"/>
                <a:ea typeface="Arial"/>
                <a:cs typeface="Arial"/>
                <a:sym typeface="Arial"/>
              </a:rPr>
              <a:t>指甲油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4" name="Google Shape;354;p37"/>
          <p:cNvSpPr txBox="1"/>
          <p:nvPr/>
        </p:nvSpPr>
        <p:spPr>
          <a:xfrm>
            <a:off x="163033" y="226827"/>
            <a:ext cx="37072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報表一:會員年齡分布</a:t>
            </a:r>
            <a:endParaRPr/>
          </a:p>
        </p:txBody>
      </p:sp>
      <p:sp>
        <p:nvSpPr>
          <p:cNvPr id="355" name="Google Shape;355;p37"/>
          <p:cNvSpPr txBox="1"/>
          <p:nvPr/>
        </p:nvSpPr>
        <p:spPr>
          <a:xfrm>
            <a:off x="607900" y="1435775"/>
            <a:ext cx="639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 * FROM `member` WHERE birthday&gt;='1980-01-01' AND birthday&lt;= '198</a:t>
            </a:r>
            <a:r>
              <a:rPr lang="zh-TW">
                <a:solidFill>
                  <a:schemeClr val="lt1"/>
                </a:solidFill>
              </a:rPr>
              <a:t>5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-12-31' ORDER BY birthday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250" y="2035175"/>
            <a:ext cx="6430500" cy="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7"/>
          <p:cNvSpPr txBox="1"/>
          <p:nvPr/>
        </p:nvSpPr>
        <p:spPr>
          <a:xfrm>
            <a:off x="412650" y="1080875"/>
            <a:ext cx="215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</a:rPr>
              <a:t>1980-1985年出生：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58" name="Google Shape;358;p37"/>
          <p:cNvSpPr txBox="1"/>
          <p:nvPr/>
        </p:nvSpPr>
        <p:spPr>
          <a:xfrm>
            <a:off x="412650" y="2930650"/>
            <a:ext cx="215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</a:rPr>
              <a:t>1986-1990年出生：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59" name="Google Shape;359;p37"/>
          <p:cNvSpPr txBox="1"/>
          <p:nvPr/>
        </p:nvSpPr>
        <p:spPr>
          <a:xfrm>
            <a:off x="687150" y="3285550"/>
            <a:ext cx="639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 * FROM `member` WHERE birthday&gt;='198</a:t>
            </a:r>
            <a:r>
              <a:rPr lang="zh-TW">
                <a:solidFill>
                  <a:schemeClr val="lt1"/>
                </a:solidFill>
              </a:rPr>
              <a:t>6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-01-01' AND birthday&lt;= '19</a:t>
            </a:r>
            <a:r>
              <a:rPr lang="zh-TW">
                <a:solidFill>
                  <a:schemeClr val="lt1"/>
                </a:solidFill>
              </a:rPr>
              <a:t>90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-12-31' ORDER BY birthday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250" y="3884950"/>
            <a:ext cx="6392700" cy="556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66" name="Google Shape;366;p38"/>
          <p:cNvSpPr txBox="1"/>
          <p:nvPr/>
        </p:nvSpPr>
        <p:spPr>
          <a:xfrm>
            <a:off x="163033" y="226827"/>
            <a:ext cx="370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報表一:會員年齡分布</a:t>
            </a:r>
            <a:endParaRPr/>
          </a:p>
        </p:txBody>
      </p:sp>
      <p:sp>
        <p:nvSpPr>
          <p:cNvPr id="367" name="Google Shape;367;p38"/>
          <p:cNvSpPr txBox="1"/>
          <p:nvPr/>
        </p:nvSpPr>
        <p:spPr>
          <a:xfrm>
            <a:off x="607900" y="1435775"/>
            <a:ext cx="639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 * FROM `member` WHERE birthday&gt;='19</a:t>
            </a:r>
            <a:r>
              <a:rPr lang="zh-TW">
                <a:solidFill>
                  <a:schemeClr val="lt1"/>
                </a:solidFill>
              </a:rPr>
              <a:t>91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-01-01' AND birthday&lt;= '19</a:t>
            </a:r>
            <a:r>
              <a:rPr lang="zh-TW">
                <a:solidFill>
                  <a:schemeClr val="lt1"/>
                </a:solidFill>
              </a:rPr>
              <a:t>9</a:t>
            </a:r>
            <a:r>
              <a:rPr lang="zh-TW">
                <a:solidFill>
                  <a:schemeClr val="lt1"/>
                </a:solidFill>
              </a:rPr>
              <a:t>5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-12-31' ORDER BY birthday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8"/>
          <p:cNvSpPr txBox="1"/>
          <p:nvPr/>
        </p:nvSpPr>
        <p:spPr>
          <a:xfrm>
            <a:off x="412650" y="1080875"/>
            <a:ext cx="215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</a:rPr>
              <a:t>1991-1995年出生：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412650" y="2930650"/>
            <a:ext cx="215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</a:rPr>
              <a:t>1996-2000年出生：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70" name="Google Shape;370;p38"/>
          <p:cNvSpPr txBox="1"/>
          <p:nvPr/>
        </p:nvSpPr>
        <p:spPr>
          <a:xfrm>
            <a:off x="687150" y="3285550"/>
            <a:ext cx="639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 * FROM `member` WHERE birthday&gt;='19</a:t>
            </a:r>
            <a:r>
              <a:rPr lang="zh-TW">
                <a:solidFill>
                  <a:schemeClr val="lt1"/>
                </a:solidFill>
              </a:rPr>
              <a:t>9</a:t>
            </a:r>
            <a:r>
              <a:rPr lang="zh-TW">
                <a:solidFill>
                  <a:schemeClr val="lt1"/>
                </a:solidFill>
              </a:rPr>
              <a:t>6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-01-01' AND birthday&lt;= '</a:t>
            </a:r>
            <a:r>
              <a:rPr lang="zh-TW">
                <a:solidFill>
                  <a:schemeClr val="lt1"/>
                </a:solidFill>
              </a:rPr>
              <a:t>200</a:t>
            </a:r>
            <a:r>
              <a:rPr lang="zh-TW">
                <a:solidFill>
                  <a:schemeClr val="lt1"/>
                </a:solidFill>
              </a:rPr>
              <a:t>0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-12-31' ORDER BY birthday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250" y="2068935"/>
            <a:ext cx="6392700" cy="542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250" y="3930450"/>
            <a:ext cx="6392700" cy="562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8" name="Google Shape;378;p39"/>
          <p:cNvSpPr txBox="1"/>
          <p:nvPr/>
        </p:nvSpPr>
        <p:spPr>
          <a:xfrm>
            <a:off x="163033" y="226827"/>
            <a:ext cx="370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報表一:會員年齡分布</a:t>
            </a:r>
            <a:endParaRPr/>
          </a:p>
        </p:txBody>
      </p:sp>
      <p:pic>
        <p:nvPicPr>
          <p:cNvPr id="379" name="Google Shape;379;p39"/>
          <p:cNvPicPr preferRelativeResize="0"/>
          <p:nvPr/>
        </p:nvPicPr>
        <p:blipFill rotWithShape="1">
          <a:blip r:embed="rId3">
            <a:alphaModFix/>
          </a:blip>
          <a:srcRect b="3498" l="0" r="56512" t="3209"/>
          <a:stretch/>
        </p:blipFill>
        <p:spPr>
          <a:xfrm>
            <a:off x="5459425" y="750025"/>
            <a:ext cx="3366024" cy="341787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9"/>
          <p:cNvSpPr txBox="1"/>
          <p:nvPr/>
        </p:nvSpPr>
        <p:spPr>
          <a:xfrm>
            <a:off x="383175" y="1111300"/>
            <a:ext cx="215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</a:rPr>
              <a:t>2001年後出生：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81" name="Google Shape;381;p39"/>
          <p:cNvSpPr txBox="1"/>
          <p:nvPr/>
        </p:nvSpPr>
        <p:spPr>
          <a:xfrm>
            <a:off x="628200" y="1689775"/>
            <a:ext cx="379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 * FROM `member` WHERE birthday&gt;='</a:t>
            </a:r>
            <a:r>
              <a:rPr lang="zh-TW">
                <a:solidFill>
                  <a:schemeClr val="lt1"/>
                </a:solidFill>
              </a:rPr>
              <a:t>2001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-01-01' 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ORDER BY birthday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175" y="2468575"/>
            <a:ext cx="4906885" cy="667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8" name="Google Shape;388;p40"/>
          <p:cNvSpPr txBox="1"/>
          <p:nvPr/>
        </p:nvSpPr>
        <p:spPr>
          <a:xfrm>
            <a:off x="163033" y="226827"/>
            <a:ext cx="39765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報表二:商品受歡迎程度</a:t>
            </a:r>
            <a:endParaRPr/>
          </a:p>
        </p:txBody>
      </p:sp>
      <p:sp>
        <p:nvSpPr>
          <p:cNvPr id="389" name="Google Shape;389;p40"/>
          <p:cNvSpPr txBox="1"/>
          <p:nvPr/>
        </p:nvSpPr>
        <p:spPr>
          <a:xfrm>
            <a:off x="301207" y="1169455"/>
            <a:ext cx="465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  </a:t>
            </a:r>
            <a:r>
              <a:rPr lang="zh-TW">
                <a:solidFill>
                  <a:schemeClr val="lt1"/>
                </a:solidFill>
              </a:rPr>
              <a:t>product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.pid,SUM(</a:t>
            </a:r>
            <a:r>
              <a:rPr lang="zh-TW">
                <a:solidFill>
                  <a:schemeClr val="lt1"/>
                </a:solidFill>
              </a:rPr>
              <a:t>p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num) FROM product,</a:t>
            </a:r>
            <a:r>
              <a:rPr lang="zh-TW">
                <a:solidFill>
                  <a:schemeClr val="lt1"/>
                </a:solidFill>
              </a:rPr>
              <a:t>neworder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WHERE product.pid=</a:t>
            </a:r>
            <a:r>
              <a:rPr lang="zh-TW">
                <a:solidFill>
                  <a:schemeClr val="lt1"/>
                </a:solidFill>
              </a:rPr>
              <a:t>neworder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.pid GROUP BY neworder.pid Order BY SUM(</a:t>
            </a:r>
            <a:r>
              <a:rPr lang="zh-TW">
                <a:solidFill>
                  <a:schemeClr val="lt1"/>
                </a:solidFill>
              </a:rPr>
              <a:t>p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num) DESC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40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5148176" y="1169449"/>
            <a:ext cx="3474029" cy="328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625" y="2049079"/>
            <a:ext cx="2376850" cy="25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7" name="Google Shape;397;p41"/>
          <p:cNvSpPr txBox="1"/>
          <p:nvPr/>
        </p:nvSpPr>
        <p:spPr>
          <a:xfrm>
            <a:off x="163033" y="226827"/>
            <a:ext cx="26935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報表三:銷售額</a:t>
            </a:r>
            <a:endParaRPr/>
          </a:p>
        </p:txBody>
      </p:sp>
      <p:sp>
        <p:nvSpPr>
          <p:cNvPr id="398" name="Google Shape;398;p41"/>
          <p:cNvSpPr txBox="1"/>
          <p:nvPr/>
        </p:nvSpPr>
        <p:spPr>
          <a:xfrm>
            <a:off x="703256" y="1299815"/>
            <a:ext cx="639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SELECT SUM(totalprice) FROM neworder WHERE orderdate &gt;='2021-01-01 00:00:00' AND orderdate &lt;='2021-03-31 23:59:59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708281" y="2372790"/>
            <a:ext cx="639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SELECT SUM(totalprice) FROM neworder WHERE orderdate &gt;='2021-04-01 00:00:00' AND orderdate &lt;='2021-06-30 23:59:59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708281" y="3571740"/>
            <a:ext cx="639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SELECT SUM(totalprice) FROM neworder WHERE orderdate &gt;='2021-07-01 00:00:00' AND orderdate &lt;='2021-09-30 23:59:59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1" name="Google Shape;4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1046" y="1197825"/>
            <a:ext cx="1603100" cy="62520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1"/>
          <p:cNvSpPr txBox="1"/>
          <p:nvPr/>
        </p:nvSpPr>
        <p:spPr>
          <a:xfrm>
            <a:off x="557500" y="868725"/>
            <a:ext cx="338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</a:rPr>
              <a:t>2021年第一季銷售總額(s1/2021)：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545275" y="1941700"/>
            <a:ext cx="338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</a:rPr>
              <a:t>2021年第二季銷售總額(s2/2021)：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557500" y="3132625"/>
            <a:ext cx="338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</a:rPr>
              <a:t>2021年第三季銷售總額(s3/2021)：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405" name="Google Shape;40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1050" y="2287232"/>
            <a:ext cx="1603100" cy="687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1050" y="3563732"/>
            <a:ext cx="1603100" cy="70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2" name="Google Shape;412;p42"/>
          <p:cNvSpPr txBox="1"/>
          <p:nvPr/>
        </p:nvSpPr>
        <p:spPr>
          <a:xfrm>
            <a:off x="163033" y="226827"/>
            <a:ext cx="269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報表三:銷售額</a:t>
            </a:r>
            <a:endParaRPr/>
          </a:p>
        </p:txBody>
      </p:sp>
      <p:sp>
        <p:nvSpPr>
          <p:cNvPr id="413" name="Google Shape;413;p42"/>
          <p:cNvSpPr txBox="1"/>
          <p:nvPr/>
        </p:nvSpPr>
        <p:spPr>
          <a:xfrm>
            <a:off x="703256" y="1299815"/>
            <a:ext cx="639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SELECT SUM(totalprice) FROM neworder WHERE orderdate &gt;='202</a:t>
            </a:r>
            <a:r>
              <a:rPr lang="zh-TW">
                <a:solidFill>
                  <a:schemeClr val="lt1"/>
                </a:solidFill>
              </a:rPr>
              <a:t>1</a:t>
            </a:r>
            <a:r>
              <a:rPr lang="zh-TW">
                <a:solidFill>
                  <a:schemeClr val="lt1"/>
                </a:solidFill>
              </a:rPr>
              <a:t>-10-01 00:00:00' AND orderdate &lt;='2021-12-31 23:59:59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4" name="Google Shape;414;p42"/>
          <p:cNvSpPr txBox="1"/>
          <p:nvPr/>
        </p:nvSpPr>
        <p:spPr>
          <a:xfrm>
            <a:off x="708281" y="2372790"/>
            <a:ext cx="639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SELECT SUM(totalprice) FROM neworder WHERE orderdate &gt;='2022-01-01 00:00:00' AND orderdate &lt;='2022-03-31 23:59:59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5" name="Google Shape;415;p42"/>
          <p:cNvSpPr txBox="1"/>
          <p:nvPr/>
        </p:nvSpPr>
        <p:spPr>
          <a:xfrm>
            <a:off x="557500" y="868725"/>
            <a:ext cx="338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</a:rPr>
              <a:t>2021年第四季銷售總額(s4/2021)：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16" name="Google Shape;416;p42"/>
          <p:cNvSpPr txBox="1"/>
          <p:nvPr/>
        </p:nvSpPr>
        <p:spPr>
          <a:xfrm>
            <a:off x="545275" y="1941700"/>
            <a:ext cx="338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</a:rPr>
              <a:t>2022年第一季銷售總額(s1/2022)：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417" name="Google Shape;4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075" y="1299834"/>
            <a:ext cx="1603100" cy="684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1050" y="2372809"/>
            <a:ext cx="1608125" cy="598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4" name="Google Shape;424;p43"/>
          <p:cNvSpPr txBox="1"/>
          <p:nvPr/>
        </p:nvSpPr>
        <p:spPr>
          <a:xfrm>
            <a:off x="163033" y="226827"/>
            <a:ext cx="269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報表三:銷售額</a:t>
            </a:r>
            <a:endParaRPr/>
          </a:p>
        </p:txBody>
      </p:sp>
      <p:pic>
        <p:nvPicPr>
          <p:cNvPr id="425" name="Google Shape;4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75" y="934224"/>
            <a:ext cx="8025848" cy="37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404975" y="441150"/>
            <a:ext cx="1983806" cy="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0" lang="zh-TW" sz="2800">
                <a:latin typeface="Arial"/>
                <a:ea typeface="Arial"/>
                <a:cs typeface="Arial"/>
                <a:sym typeface="Arial"/>
              </a:rPr>
              <a:t>範例</a:t>
            </a:r>
            <a:endParaRPr i="0"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569" y="1266971"/>
            <a:ext cx="7316861" cy="343537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/>
          <p:nvPr/>
        </p:nvSpPr>
        <p:spPr>
          <a:xfrm>
            <a:off x="2006009" y="2105247"/>
            <a:ext cx="3342505" cy="163032"/>
          </a:xfrm>
          <a:prstGeom prst="rect">
            <a:avLst/>
          </a:prstGeom>
          <a:noFill/>
          <a:ln cap="flat" cmpd="sng" w="38100">
            <a:solidFill>
              <a:srgbClr val="D26E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20"/>
          <p:cNvCxnSpPr/>
          <p:nvPr/>
        </p:nvCxnSpPr>
        <p:spPr>
          <a:xfrm flipH="1" rot="10800000">
            <a:off x="3069265" y="1049079"/>
            <a:ext cx="311888" cy="1056168"/>
          </a:xfrm>
          <a:prstGeom prst="straightConnector1">
            <a:avLst/>
          </a:prstGeom>
          <a:noFill/>
          <a:ln cap="flat" cmpd="sng" w="47625">
            <a:solidFill>
              <a:srgbClr val="D26E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6" name="Google Shape;96;p20"/>
          <p:cNvSpPr txBox="1"/>
          <p:nvPr/>
        </p:nvSpPr>
        <p:spPr>
          <a:xfrm>
            <a:off x="2547258" y="647778"/>
            <a:ext cx="25690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優惠組合、折扣碼等</a:t>
            </a:r>
            <a:endParaRPr/>
          </a:p>
        </p:txBody>
      </p:sp>
      <p:sp>
        <p:nvSpPr>
          <p:cNvPr id="97" name="Google Shape;97;p20"/>
          <p:cNvSpPr/>
          <p:nvPr/>
        </p:nvSpPr>
        <p:spPr>
          <a:xfrm>
            <a:off x="1644165" y="1937657"/>
            <a:ext cx="311888" cy="326572"/>
          </a:xfrm>
          <a:prstGeom prst="rect">
            <a:avLst/>
          </a:prstGeom>
          <a:noFill/>
          <a:ln cap="flat" cmpd="sng" w="25400">
            <a:solidFill>
              <a:srgbClr val="D26E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20"/>
          <p:cNvCxnSpPr>
            <a:stCxn id="97" idx="2"/>
          </p:cNvCxnSpPr>
          <p:nvPr/>
        </p:nvCxnSpPr>
        <p:spPr>
          <a:xfrm flipH="1">
            <a:off x="1516609" y="2264229"/>
            <a:ext cx="283500" cy="464400"/>
          </a:xfrm>
          <a:prstGeom prst="straightConnector1">
            <a:avLst/>
          </a:prstGeom>
          <a:noFill/>
          <a:ln cap="flat" cmpd="sng" w="47625">
            <a:solidFill>
              <a:srgbClr val="D26E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9" name="Google Shape;99;p20"/>
          <p:cNvSpPr txBox="1"/>
          <p:nvPr/>
        </p:nvSpPr>
        <p:spPr>
          <a:xfrm>
            <a:off x="913569" y="2734860"/>
            <a:ext cx="128451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選單按鈕</a:t>
            </a:r>
            <a:endParaRPr/>
          </a:p>
        </p:txBody>
      </p:sp>
      <p:sp>
        <p:nvSpPr>
          <p:cNvPr id="100" name="Google Shape;100;p20"/>
          <p:cNvSpPr/>
          <p:nvPr/>
        </p:nvSpPr>
        <p:spPr>
          <a:xfrm>
            <a:off x="6582059" y="2033394"/>
            <a:ext cx="209780" cy="258050"/>
          </a:xfrm>
          <a:prstGeom prst="rect">
            <a:avLst/>
          </a:prstGeom>
          <a:noFill/>
          <a:ln cap="flat" cmpd="sng" w="38100">
            <a:solidFill>
              <a:srgbClr val="D26E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20"/>
          <p:cNvCxnSpPr>
            <a:stCxn id="100" idx="0"/>
          </p:cNvCxnSpPr>
          <p:nvPr/>
        </p:nvCxnSpPr>
        <p:spPr>
          <a:xfrm rot="10800000">
            <a:off x="6193449" y="1725894"/>
            <a:ext cx="493500" cy="307500"/>
          </a:xfrm>
          <a:prstGeom prst="straightConnector1">
            <a:avLst/>
          </a:prstGeom>
          <a:noFill/>
          <a:ln cap="flat" cmpd="sng" w="47625">
            <a:solidFill>
              <a:srgbClr val="D26E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2" name="Google Shape;102;p20"/>
          <p:cNvSpPr txBox="1"/>
          <p:nvPr/>
        </p:nvSpPr>
        <p:spPr>
          <a:xfrm>
            <a:off x="5481519" y="1325816"/>
            <a:ext cx="120468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會員登入</a:t>
            </a:r>
            <a:endParaRPr/>
          </a:p>
        </p:txBody>
      </p:sp>
      <p:sp>
        <p:nvSpPr>
          <p:cNvPr id="103" name="Google Shape;103;p20"/>
          <p:cNvSpPr/>
          <p:nvPr/>
        </p:nvSpPr>
        <p:spPr>
          <a:xfrm>
            <a:off x="6842893" y="2033394"/>
            <a:ext cx="283782" cy="258050"/>
          </a:xfrm>
          <a:prstGeom prst="rect">
            <a:avLst/>
          </a:prstGeom>
          <a:noFill/>
          <a:ln cap="flat" cmpd="sng" w="38100">
            <a:solidFill>
              <a:srgbClr val="D26E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20"/>
          <p:cNvCxnSpPr>
            <a:stCxn id="103" idx="0"/>
            <a:endCxn id="105" idx="2"/>
          </p:cNvCxnSpPr>
          <p:nvPr/>
        </p:nvCxnSpPr>
        <p:spPr>
          <a:xfrm rot="10800000">
            <a:off x="6582184" y="1014594"/>
            <a:ext cx="402600" cy="1018800"/>
          </a:xfrm>
          <a:prstGeom prst="straightConnector1">
            <a:avLst/>
          </a:prstGeom>
          <a:noFill/>
          <a:ln cap="flat" cmpd="sng" w="47625">
            <a:solidFill>
              <a:srgbClr val="D26E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5" name="Google Shape;105;p20"/>
          <p:cNvSpPr txBox="1"/>
          <p:nvPr/>
        </p:nvSpPr>
        <p:spPr>
          <a:xfrm>
            <a:off x="5660657" y="306756"/>
            <a:ext cx="18428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願望清單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(喜歡的商品)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7162660" y="2033394"/>
            <a:ext cx="283782" cy="258050"/>
          </a:xfrm>
          <a:prstGeom prst="rect">
            <a:avLst/>
          </a:prstGeom>
          <a:noFill/>
          <a:ln cap="flat" cmpd="sng" w="38100">
            <a:solidFill>
              <a:srgbClr val="D26E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20"/>
          <p:cNvCxnSpPr/>
          <p:nvPr/>
        </p:nvCxnSpPr>
        <p:spPr>
          <a:xfrm flipH="1" rot="10800000">
            <a:off x="7319620" y="1047888"/>
            <a:ext cx="883769" cy="985506"/>
          </a:xfrm>
          <a:prstGeom prst="straightConnector1">
            <a:avLst/>
          </a:prstGeom>
          <a:noFill/>
          <a:ln cap="flat" cmpd="sng" w="47625">
            <a:solidFill>
              <a:srgbClr val="D26E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" name="Google Shape;108;p20"/>
          <p:cNvSpPr txBox="1"/>
          <p:nvPr/>
        </p:nvSpPr>
        <p:spPr>
          <a:xfrm>
            <a:off x="7945638" y="660699"/>
            <a:ext cx="10235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購物車</a:t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6273782" y="2055856"/>
            <a:ext cx="209780" cy="258050"/>
          </a:xfrm>
          <a:prstGeom prst="rect">
            <a:avLst/>
          </a:prstGeom>
          <a:noFill/>
          <a:ln cap="flat" cmpd="sng" w="38100">
            <a:solidFill>
              <a:srgbClr val="D26E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20"/>
          <p:cNvCxnSpPr>
            <a:stCxn id="109" idx="2"/>
          </p:cNvCxnSpPr>
          <p:nvPr/>
        </p:nvCxnSpPr>
        <p:spPr>
          <a:xfrm>
            <a:off x="6378672" y="2313906"/>
            <a:ext cx="201000" cy="515700"/>
          </a:xfrm>
          <a:prstGeom prst="straightConnector1">
            <a:avLst/>
          </a:prstGeom>
          <a:noFill/>
          <a:ln cap="flat" cmpd="sng" w="47625">
            <a:solidFill>
              <a:srgbClr val="D26E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1" name="Google Shape;111;p20"/>
          <p:cNvSpPr txBox="1"/>
          <p:nvPr/>
        </p:nvSpPr>
        <p:spPr>
          <a:xfrm>
            <a:off x="6327770" y="2796274"/>
            <a:ext cx="71686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搜索</a:t>
            </a:r>
            <a:endParaRPr/>
          </a:p>
        </p:txBody>
      </p:sp>
      <p:cxnSp>
        <p:nvCxnSpPr>
          <p:cNvPr id="112" name="Google Shape;112;p20"/>
          <p:cNvCxnSpPr/>
          <p:nvPr/>
        </p:nvCxnSpPr>
        <p:spPr>
          <a:xfrm>
            <a:off x="8067081" y="3751484"/>
            <a:ext cx="416206" cy="550756"/>
          </a:xfrm>
          <a:prstGeom prst="straightConnector1">
            <a:avLst/>
          </a:prstGeom>
          <a:noFill/>
          <a:ln cap="flat" cmpd="sng" w="47625">
            <a:solidFill>
              <a:srgbClr val="D26E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3" name="Google Shape;113;p20"/>
          <p:cNvSpPr txBox="1"/>
          <p:nvPr/>
        </p:nvSpPr>
        <p:spPr>
          <a:xfrm>
            <a:off x="8275184" y="4302240"/>
            <a:ext cx="6971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首頁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3720" y="317191"/>
            <a:ext cx="5716559" cy="450911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/>
          <p:nvPr/>
        </p:nvSpPr>
        <p:spPr>
          <a:xfrm>
            <a:off x="1913860" y="1651591"/>
            <a:ext cx="5365898" cy="920159"/>
          </a:xfrm>
          <a:prstGeom prst="rect">
            <a:avLst/>
          </a:prstGeom>
          <a:noFill/>
          <a:ln cap="flat" cmpd="sng" w="38100">
            <a:solidFill>
              <a:srgbClr val="D26E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" name="Google Shape;120;p21"/>
          <p:cNvCxnSpPr/>
          <p:nvPr/>
        </p:nvCxnSpPr>
        <p:spPr>
          <a:xfrm rot="10800000">
            <a:off x="1511701" y="2161953"/>
            <a:ext cx="404037" cy="0"/>
          </a:xfrm>
          <a:prstGeom prst="straightConnector1">
            <a:avLst/>
          </a:prstGeom>
          <a:noFill/>
          <a:ln cap="flat" cmpd="sng" w="47625">
            <a:solidFill>
              <a:srgbClr val="D26E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1" name="Google Shape;121;p21"/>
          <p:cNvSpPr txBox="1"/>
          <p:nvPr/>
        </p:nvSpPr>
        <p:spPr>
          <a:xfrm>
            <a:off x="360709" y="1961898"/>
            <a:ext cx="12024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優惠組合</a:t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1913860" y="2622033"/>
            <a:ext cx="5365898" cy="206225"/>
          </a:xfrm>
          <a:prstGeom prst="rect">
            <a:avLst/>
          </a:prstGeom>
          <a:noFill/>
          <a:ln cap="flat" cmpd="sng" w="38100">
            <a:solidFill>
              <a:srgbClr val="D26E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" name="Google Shape;123;p21"/>
          <p:cNvCxnSpPr>
            <a:stCxn id="122" idx="3"/>
            <a:endCxn id="124" idx="1"/>
          </p:cNvCxnSpPr>
          <p:nvPr/>
        </p:nvCxnSpPr>
        <p:spPr>
          <a:xfrm>
            <a:off x="7279758" y="2725146"/>
            <a:ext cx="485400" cy="0"/>
          </a:xfrm>
          <a:prstGeom prst="straightConnector1">
            <a:avLst/>
          </a:prstGeom>
          <a:noFill/>
          <a:ln cap="flat" cmpd="sng" w="47625">
            <a:solidFill>
              <a:srgbClr val="D26E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4" name="Google Shape;124;p21"/>
          <p:cNvSpPr txBox="1"/>
          <p:nvPr/>
        </p:nvSpPr>
        <p:spPr>
          <a:xfrm>
            <a:off x="7765098" y="2371202"/>
            <a:ext cx="12087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顏色組合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推薦</a:t>
            </a: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1913860" y="2855568"/>
            <a:ext cx="5365898" cy="1560944"/>
          </a:xfrm>
          <a:prstGeom prst="rect">
            <a:avLst/>
          </a:prstGeom>
          <a:noFill/>
          <a:ln cap="flat" cmpd="sng" w="38100">
            <a:solidFill>
              <a:srgbClr val="D26E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21"/>
          <p:cNvCxnSpPr/>
          <p:nvPr/>
        </p:nvCxnSpPr>
        <p:spPr>
          <a:xfrm rot="10800000">
            <a:off x="1509823" y="3710762"/>
            <a:ext cx="404037" cy="0"/>
          </a:xfrm>
          <a:prstGeom prst="straightConnector1">
            <a:avLst/>
          </a:prstGeom>
          <a:noFill/>
          <a:ln cap="flat" cmpd="sng" w="47625">
            <a:solidFill>
              <a:srgbClr val="D26E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" name="Google Shape;127;p21"/>
          <p:cNvSpPr txBox="1"/>
          <p:nvPr/>
        </p:nvSpPr>
        <p:spPr>
          <a:xfrm>
            <a:off x="56707" y="3510707"/>
            <a:ext cx="14531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新品推薦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923" y="180822"/>
            <a:ext cx="6240154" cy="489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1913859" y="255180"/>
            <a:ext cx="5450959" cy="4161331"/>
          </a:xfrm>
          <a:prstGeom prst="rect">
            <a:avLst/>
          </a:prstGeom>
          <a:noFill/>
          <a:ln cap="flat" cmpd="sng" w="38100">
            <a:solidFill>
              <a:srgbClr val="D26E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2"/>
          <p:cNvCxnSpPr>
            <a:stCxn id="133" idx="1"/>
          </p:cNvCxnSpPr>
          <p:nvPr/>
        </p:nvCxnSpPr>
        <p:spPr>
          <a:xfrm rot="10800000">
            <a:off x="1451859" y="2335846"/>
            <a:ext cx="462000" cy="0"/>
          </a:xfrm>
          <a:prstGeom prst="straightConnector1">
            <a:avLst/>
          </a:prstGeom>
          <a:noFill/>
          <a:ln cap="flat" cmpd="sng" w="47625">
            <a:solidFill>
              <a:srgbClr val="D26E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-134677" y="1981903"/>
            <a:ext cx="1586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顏色／系列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分類</a:t>
            </a:r>
            <a:endParaRPr/>
          </a:p>
        </p:txBody>
      </p:sp>
      <p:cxnSp>
        <p:nvCxnSpPr>
          <p:cNvPr id="136" name="Google Shape;136;p22"/>
          <p:cNvCxnSpPr>
            <a:stCxn id="137" idx="3"/>
          </p:cNvCxnSpPr>
          <p:nvPr/>
        </p:nvCxnSpPr>
        <p:spPr>
          <a:xfrm flipH="1" rot="10800000">
            <a:off x="3033824" y="3892773"/>
            <a:ext cx="538800" cy="261900"/>
          </a:xfrm>
          <a:prstGeom prst="straightConnector1">
            <a:avLst/>
          </a:prstGeom>
          <a:noFill/>
          <a:ln cap="flat" cmpd="sng" w="47625">
            <a:solidFill>
              <a:srgbClr val="D26E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7" name="Google Shape;137;p22"/>
          <p:cNvSpPr/>
          <p:nvPr/>
        </p:nvSpPr>
        <p:spPr>
          <a:xfrm>
            <a:off x="2025502" y="3948223"/>
            <a:ext cx="1008322" cy="412899"/>
          </a:xfrm>
          <a:prstGeom prst="rect">
            <a:avLst/>
          </a:prstGeom>
          <a:noFill/>
          <a:ln cap="flat" cmpd="sng" w="38100">
            <a:solidFill>
              <a:srgbClr val="D26E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3145467" y="3692779"/>
            <a:ext cx="15866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4D4A56"/>
                </a:solidFill>
                <a:latin typeface="Arial"/>
                <a:ea typeface="Arial"/>
                <a:cs typeface="Arial"/>
                <a:sym typeface="Arial"/>
              </a:rPr>
              <a:t>美甲工具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 b="4632" l="64101" r="7498" t="11990"/>
          <a:stretch/>
        </p:blipFill>
        <p:spPr>
          <a:xfrm>
            <a:off x="552891" y="1011642"/>
            <a:ext cx="2155530" cy="3559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4">
            <a:alphaModFix/>
          </a:blip>
          <a:srcRect b="4852" l="3469" r="25562" t="12141"/>
          <a:stretch/>
        </p:blipFill>
        <p:spPr>
          <a:xfrm>
            <a:off x="3191358" y="1011642"/>
            <a:ext cx="5449370" cy="355969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3287486" y="428038"/>
            <a:ext cx="25690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商品簡介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4771" l="7597" r="48682" t="11714"/>
          <a:stretch/>
        </p:blipFill>
        <p:spPr>
          <a:xfrm>
            <a:off x="2328530" y="161213"/>
            <a:ext cx="4486940" cy="482107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189867" y="506010"/>
            <a:ext cx="25690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相近色比較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 b="4772" l="8836" r="31162" t="11851"/>
          <a:stretch/>
        </p:blipFill>
        <p:spPr>
          <a:xfrm>
            <a:off x="1828800" y="658186"/>
            <a:ext cx="5486400" cy="428846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3287486" y="196849"/>
            <a:ext cx="25690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使用方式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b="4722" l="6719" r="2734" t="35555"/>
          <a:stretch/>
        </p:blipFill>
        <p:spPr>
          <a:xfrm>
            <a:off x="846534" y="1189568"/>
            <a:ext cx="7450931" cy="27643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6"/>
          <p:cNvCxnSpPr/>
          <p:nvPr/>
        </p:nvCxnSpPr>
        <p:spPr>
          <a:xfrm flipH="1" rot="10800000">
            <a:off x="2221706" y="2206617"/>
            <a:ext cx="137642" cy="525373"/>
          </a:xfrm>
          <a:prstGeom prst="straightConnector1">
            <a:avLst/>
          </a:prstGeom>
          <a:noFill/>
          <a:ln cap="flat" cmpd="sng" w="47625">
            <a:solidFill>
              <a:srgbClr val="D26E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4" name="Google Shape;164;p26"/>
          <p:cNvSpPr/>
          <p:nvPr/>
        </p:nvSpPr>
        <p:spPr>
          <a:xfrm>
            <a:off x="1068240" y="2731990"/>
            <a:ext cx="2582216" cy="904169"/>
          </a:xfrm>
          <a:prstGeom prst="rect">
            <a:avLst/>
          </a:prstGeom>
          <a:noFill/>
          <a:ln cap="flat" cmpd="sng" w="38100">
            <a:solidFill>
              <a:srgbClr val="D26E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068240" y="1879796"/>
            <a:ext cx="325754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外部連結／幫助／聯繫我們</a:t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999419" y="3729038"/>
            <a:ext cx="1443744" cy="224896"/>
          </a:xfrm>
          <a:prstGeom prst="rect">
            <a:avLst/>
          </a:prstGeom>
          <a:noFill/>
          <a:ln cap="flat" cmpd="sng" w="38100">
            <a:solidFill>
              <a:srgbClr val="D26E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p26"/>
          <p:cNvCxnSpPr/>
          <p:nvPr/>
        </p:nvCxnSpPr>
        <p:spPr>
          <a:xfrm>
            <a:off x="1707004" y="3939646"/>
            <a:ext cx="86077" cy="332317"/>
          </a:xfrm>
          <a:prstGeom prst="straightConnector1">
            <a:avLst/>
          </a:prstGeom>
          <a:noFill/>
          <a:ln cap="flat" cmpd="sng" w="47625">
            <a:solidFill>
              <a:srgbClr val="D26E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8" name="Google Shape;168;p26"/>
          <p:cNvSpPr txBox="1"/>
          <p:nvPr/>
        </p:nvSpPr>
        <p:spPr>
          <a:xfrm>
            <a:off x="1157289" y="4324992"/>
            <a:ext cx="14001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付款方式</a:t>
            </a:r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4803922" y="2986089"/>
            <a:ext cx="1246834" cy="335756"/>
          </a:xfrm>
          <a:prstGeom prst="rect">
            <a:avLst/>
          </a:prstGeom>
          <a:noFill/>
          <a:ln cap="flat" cmpd="sng" w="38100">
            <a:solidFill>
              <a:srgbClr val="D26E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26"/>
          <p:cNvCxnSpPr/>
          <p:nvPr/>
        </p:nvCxnSpPr>
        <p:spPr>
          <a:xfrm>
            <a:off x="5348794" y="3321845"/>
            <a:ext cx="78545" cy="857249"/>
          </a:xfrm>
          <a:prstGeom prst="straightConnector1">
            <a:avLst/>
          </a:prstGeom>
          <a:noFill/>
          <a:ln cap="flat" cmpd="sng" w="47625">
            <a:solidFill>
              <a:srgbClr val="D26E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1" name="Google Shape;171;p26"/>
          <p:cNvSpPr txBox="1"/>
          <p:nvPr/>
        </p:nvSpPr>
        <p:spPr>
          <a:xfrm>
            <a:off x="4761060" y="4182534"/>
            <a:ext cx="14001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聯絡資訊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phelia template">
  <a:themeElements>
    <a:clrScheme name="Custom 347">
      <a:dk1>
        <a:srgbClr val="4D4A56"/>
      </a:dk1>
      <a:lt1>
        <a:srgbClr val="FFFFFF"/>
      </a:lt1>
      <a:dk2>
        <a:srgbClr val="888394"/>
      </a:dk2>
      <a:lt2>
        <a:srgbClr val="E7E7EC"/>
      </a:lt2>
      <a:accent1>
        <a:srgbClr val="ECC1C8"/>
      </a:accent1>
      <a:accent2>
        <a:srgbClr val="E48DA3"/>
      </a:accent2>
      <a:accent3>
        <a:srgbClr val="AEA4CC"/>
      </a:accent3>
      <a:accent4>
        <a:srgbClr val="8F86AC"/>
      </a:accent4>
      <a:accent5>
        <a:srgbClr val="F0DFAE"/>
      </a:accent5>
      <a:accent6>
        <a:srgbClr val="E0B88E"/>
      </a:accent6>
      <a:hlink>
        <a:srgbClr val="4D4A5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